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9"/>
  </p:notesMasterIdLst>
  <p:handoutMasterIdLst>
    <p:handoutMasterId r:id="rId30"/>
  </p:handoutMasterIdLst>
  <p:sldIdLst>
    <p:sldId id="257" r:id="rId2"/>
    <p:sldId id="287" r:id="rId3"/>
    <p:sldId id="278" r:id="rId4"/>
    <p:sldId id="279" r:id="rId5"/>
    <p:sldId id="288" r:id="rId6"/>
    <p:sldId id="281" r:id="rId7"/>
    <p:sldId id="282" r:id="rId8"/>
    <p:sldId id="283" r:id="rId9"/>
    <p:sldId id="284" r:id="rId10"/>
    <p:sldId id="285" r:id="rId11"/>
    <p:sldId id="268" r:id="rId12"/>
    <p:sldId id="269" r:id="rId13"/>
    <p:sldId id="271" r:id="rId14"/>
    <p:sldId id="286" r:id="rId15"/>
    <p:sldId id="273" r:id="rId16"/>
    <p:sldId id="274" r:id="rId17"/>
    <p:sldId id="275" r:id="rId18"/>
    <p:sldId id="289" r:id="rId19"/>
    <p:sldId id="290" r:id="rId20"/>
    <p:sldId id="292" r:id="rId21"/>
    <p:sldId id="291" r:id="rId22"/>
    <p:sldId id="294" r:id="rId23"/>
    <p:sldId id="298" r:id="rId24"/>
    <p:sldId id="293" r:id="rId25"/>
    <p:sldId id="295" r:id="rId26"/>
    <p:sldId id="296" r:id="rId27"/>
    <p:sldId id="299" r:id="rId28"/>
  </p:sldIdLst>
  <p:sldSz cx="9144000" cy="5143500" type="screen16x9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2550" autoAdjust="0"/>
    <p:restoredTop sz="86389" autoAdjust="0"/>
  </p:normalViewPr>
  <p:slideViewPr>
    <p:cSldViewPr>
      <p:cViewPr varScale="1">
        <p:scale>
          <a:sx n="111" d="100"/>
          <a:sy n="111" d="100"/>
        </p:scale>
        <p:origin x="77" y="1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02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5" tIns="47957" rIns="95915" bIns="47957" numCol="1" anchor="t" anchorCtr="0" compatLnSpc="1">
            <a:prstTxWarp prst="textNoShape">
              <a:avLst/>
            </a:prstTxWarp>
          </a:bodyPr>
          <a:lstStyle>
            <a:lvl1pPr defTabSz="959396">
              <a:defRPr sz="1200">
                <a:latin typeface="Times New Roman" charset="0"/>
              </a:defRPr>
            </a:lvl1pPr>
          </a:lstStyle>
          <a:p>
            <a:pPr>
              <a:defRPr/>
            </a:pPr>
            <a:r>
              <a:rPr lang="de-DE"/>
              <a:t>Schulung SGD Düsseldorf September 2010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5" tIns="47957" rIns="95915" bIns="47957" numCol="1" anchor="t" anchorCtr="0" compatLnSpc="1">
            <a:prstTxWarp prst="textNoShape">
              <a:avLst/>
            </a:prstTxWarp>
          </a:bodyPr>
          <a:lstStyle>
            <a:lvl1pPr algn="r" defTabSz="959396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5" tIns="47957" rIns="95915" bIns="47957" numCol="1" anchor="b" anchorCtr="0" compatLnSpc="1">
            <a:prstTxWarp prst="textNoShape">
              <a:avLst/>
            </a:prstTxWarp>
          </a:bodyPr>
          <a:lstStyle>
            <a:lvl1pPr defTabSz="959396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15" tIns="47957" rIns="95915" bIns="47957" numCol="1" anchor="b" anchorCtr="0" compatLnSpc="1">
            <a:prstTxWarp prst="textNoShape">
              <a:avLst/>
            </a:prstTxWarp>
          </a:bodyPr>
          <a:lstStyle>
            <a:lvl1pPr algn="r" defTabSz="959396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47D4A58-B5AD-4515-8277-5462530FBD2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88560" tIns="44280" rIns="88560" bIns="4428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F21CFC4-5BC5-448E-9BA4-FBFEB36C484D}" type="datetimeFigureOut">
              <a:rPr lang="de-DE"/>
              <a:pPr>
                <a:defRPr/>
              </a:pPr>
              <a:t>23.10.2018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560" tIns="44280" rIns="88560" bIns="44280" rtlCol="0" anchor="ctr"/>
          <a:lstStyle/>
          <a:p>
            <a:pPr lvl="0"/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5300"/>
          </a:xfrm>
          <a:prstGeom prst="rect">
            <a:avLst/>
          </a:prstGeom>
        </p:spPr>
        <p:txBody>
          <a:bodyPr vert="horz" lIns="88560" tIns="44280" rIns="88560" bIns="4428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5300"/>
          </a:xfrm>
          <a:prstGeom prst="rect">
            <a:avLst/>
          </a:prstGeom>
        </p:spPr>
        <p:txBody>
          <a:bodyPr vert="horz" lIns="88560" tIns="44280" rIns="88560" bIns="4428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C84DD924-2B31-4AE2-8893-F84B478DF17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8" name="Notizenplatzhalter 7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252413" y="4714875"/>
            <a:ext cx="6292850" cy="44672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8560" tIns="44280" rIns="88560" bIns="44280"/>
          <a:lstStyle/>
          <a:p>
            <a:pPr eaLnBrk="1" hangingPunct="1">
              <a:spcBef>
                <a:spcPct val="0"/>
              </a:spcBef>
            </a:pPr>
            <a:r>
              <a:rPr lang="de-DE" dirty="0" smtClean="0"/>
              <a:t>Vorbereitet für Schulung in Mühlbach, August 2011</a:t>
            </a:r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CC9F7A0-4DD0-42CD-8927-F40ED2658940}" type="slidenum">
              <a:rPr lang="de-DE" smtClean="0">
                <a:latin typeface="Times New Roman" pitchFamily="18" charset="0"/>
              </a:rPr>
              <a:pPr/>
              <a:t>1</a:t>
            </a:fld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dirty="0" smtClean="0"/>
              <a:t>Sensor: typisches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Kaufteil</a:t>
            </a:r>
            <a:r>
              <a:rPr lang="de-DE" baseline="0" dirty="0" smtClean="0"/>
              <a:t> bei MRU; kaum Sensoreigenentwicklungen (außer vielleicht NDIR – Sensoren)</a:t>
            </a:r>
          </a:p>
          <a:p>
            <a:r>
              <a:rPr lang="de-DE" baseline="0" dirty="0" smtClean="0"/>
              <a:t>MRU kommt ins Spiel bei Elektronik und SW</a:t>
            </a:r>
          </a:p>
          <a:p>
            <a:endParaRPr lang="de-DE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dirty="0" smtClean="0"/>
              <a:t>Schulung SGD Düsseldorf September 2010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4DD924-2B31-4AE2-8893-F84B478DF170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3"/>
          <p:cNvSpPr/>
          <p:nvPr/>
        </p:nvSpPr>
        <p:spPr>
          <a:xfrm>
            <a:off x="0" y="3498850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uppieren 15"/>
          <p:cNvGrpSpPr>
            <a:grpSpLocks/>
          </p:cNvGrpSpPr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ihandform 5"/>
            <p:cNvSpPr>
              <a:spLocks/>
            </p:cNvSpPr>
            <p:nvPr/>
          </p:nvSpPr>
          <p:spPr bwMode="auto">
            <a:xfrm>
              <a:off x="1687032" y="4832896"/>
              <a:ext cx="7456968" cy="51986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35926" y="5134461"/>
              <a:ext cx="9108074" cy="83943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Gerade Verbindung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Aug-2011</a:t>
            </a:r>
            <a:endParaRPr lang="en-US" dirty="0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D.Doll, MRU GmbH</a:t>
            </a:r>
            <a:endParaRPr lang="en-US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6C12-9925-4AE2-8B53-CE2BDDBAF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Aug-2011</a:t>
            </a:r>
            <a:endParaRPr lang="en-US" dirty="0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D.Doll, MRU GmbH</a:t>
            </a:r>
            <a:endParaRPr lang="en-US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AAA9-0168-4272-A4E9-59BE14C3F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2400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pic>
        <p:nvPicPr>
          <p:cNvPr id="8" name="Picture 2" descr="R:\MRU Logo\DE_4c_MRU_Logo.png"/>
          <p:cNvPicPr>
            <a:picLocks noChangeAspect="1" noChangeArrowheads="1"/>
          </p:cNvPicPr>
          <p:nvPr userDrawn="1"/>
        </p:nvPicPr>
        <p:blipFill>
          <a:blip r:embed="rId2" cstate="print">
            <a:grayscl/>
            <a:lum bright="37000" contrast="-77000"/>
          </a:blip>
          <a:srcRect/>
          <a:stretch>
            <a:fillRect/>
          </a:stretch>
        </p:blipFill>
        <p:spPr bwMode="auto">
          <a:xfrm>
            <a:off x="107504" y="4659983"/>
            <a:ext cx="627803" cy="432047"/>
          </a:xfrm>
          <a:prstGeom prst="rect">
            <a:avLst/>
          </a:prstGeom>
          <a:noFill/>
        </p:spPr>
      </p:pic>
      <p:sp>
        <p:nvSpPr>
          <p:cNvPr id="9" name="Titel 1"/>
          <p:cNvSpPr txBox="1">
            <a:spLocks/>
          </p:cNvSpPr>
          <p:nvPr userDrawn="1"/>
        </p:nvSpPr>
        <p:spPr>
          <a:xfrm>
            <a:off x="8532440" y="4803998"/>
            <a:ext cx="576064" cy="288032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100" dirty="0" smtClean="0">
                <a:solidFill>
                  <a:schemeClr val="bg1">
                    <a:lumMod val="75000"/>
                  </a:schemeClr>
                </a:solidFill>
                <a:latin typeface="Futura Hv" pitchFamily="34" charset="0"/>
                <a:ea typeface="+mj-ea"/>
                <a:cs typeface="+mj-cs"/>
              </a:rPr>
              <a:t> </a:t>
            </a:r>
            <a:fld id="{92AF3516-65F7-421A-B27A-DF0DF4F4836B}" type="slidenum">
              <a:rPr lang="de-DE" sz="1100" smtClean="0">
                <a:solidFill>
                  <a:schemeClr val="bg1">
                    <a:lumMod val="75000"/>
                  </a:schemeClr>
                </a:solidFill>
                <a:latin typeface="Futura Hv" pitchFamily="34" charset="0"/>
                <a:ea typeface="+mj-ea"/>
                <a:cs typeface="+mj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de-DE" sz="1100" dirty="0" smtClean="0">
              <a:solidFill>
                <a:schemeClr val="bg1">
                  <a:lumMod val="75000"/>
                </a:schemeClr>
              </a:solidFill>
              <a:latin typeface="Futura Hv" pitchFamily="34" charset="0"/>
              <a:ea typeface="+mj-ea"/>
              <a:cs typeface="+mj-cs"/>
            </a:endParaRPr>
          </a:p>
        </p:txBody>
      </p:sp>
      <p:sp>
        <p:nvSpPr>
          <p:cNvPr id="10" name="Titel 1"/>
          <p:cNvSpPr txBox="1">
            <a:spLocks/>
          </p:cNvSpPr>
          <p:nvPr userDrawn="1"/>
        </p:nvSpPr>
        <p:spPr>
          <a:xfrm>
            <a:off x="3419872" y="4803998"/>
            <a:ext cx="3240360" cy="288032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 err="1" smtClean="0">
                <a:solidFill>
                  <a:schemeClr val="bg1">
                    <a:lumMod val="75000"/>
                  </a:schemeClr>
                </a:solidFill>
                <a:latin typeface="Futura Hv" pitchFamily="34" charset="0"/>
                <a:ea typeface="+mj-ea"/>
                <a:cs typeface="+mj-cs"/>
              </a:rPr>
              <a:t>D.Doll</a:t>
            </a:r>
            <a:r>
              <a:rPr lang="de-DE" sz="1000" dirty="0" smtClean="0">
                <a:solidFill>
                  <a:schemeClr val="bg1">
                    <a:lumMod val="75000"/>
                  </a:schemeClr>
                </a:solidFill>
                <a:latin typeface="Futura Hv" pitchFamily="34" charset="0"/>
                <a:ea typeface="+mj-ea"/>
                <a:cs typeface="+mj-cs"/>
              </a:rPr>
              <a:t>, Unterlagen  Technik der Abgasmessung, Ed01</a:t>
            </a:r>
            <a:r>
              <a:rPr lang="de-DE" sz="1000" baseline="0" dirty="0" smtClean="0">
                <a:solidFill>
                  <a:schemeClr val="bg1">
                    <a:lumMod val="75000"/>
                  </a:schemeClr>
                </a:solidFill>
                <a:latin typeface="Futura Hv" pitchFamily="34" charset="0"/>
                <a:ea typeface="+mj-ea"/>
                <a:cs typeface="+mj-cs"/>
              </a:rPr>
              <a:t> </a:t>
            </a:r>
            <a:endParaRPr lang="de-DE" sz="1000" dirty="0" smtClean="0">
              <a:solidFill>
                <a:schemeClr val="bg1">
                  <a:lumMod val="75000"/>
                </a:schemeClr>
              </a:solidFill>
              <a:latin typeface="Futura Hv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gekerbter Richtungspfeil 3"/>
          <p:cNvSpPr/>
          <p:nvPr/>
        </p:nvSpPr>
        <p:spPr>
          <a:xfrm>
            <a:off x="3636963" y="2254250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Eingekerbter Richtungspfeil 4"/>
          <p:cNvSpPr/>
          <p:nvPr/>
        </p:nvSpPr>
        <p:spPr>
          <a:xfrm>
            <a:off x="3449638" y="2254250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7812360" y="4803998"/>
            <a:ext cx="792088" cy="2746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Aug-2011</a:t>
            </a:r>
            <a:endParaRPr lang="en-US" dirty="0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647113" y="4805363"/>
            <a:ext cx="366712" cy="2746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ACDDB6F-9517-493C-AFB7-19D797B30C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0" y="4868863"/>
            <a:ext cx="169168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D.Doll</a:t>
            </a:r>
            <a:r>
              <a:rPr lang="en-US" dirty="0" smtClean="0"/>
              <a:t>, MRU GmbH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Aug-2011</a:t>
            </a:r>
            <a:endParaRPr lang="en-US" dirty="0"/>
          </a:p>
        </p:txBody>
      </p:sp>
      <p:sp>
        <p:nvSpPr>
          <p:cNvPr id="6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D.Doll, MRU GmbH</a:t>
            </a:r>
            <a:endParaRPr lang="en-US"/>
          </a:p>
        </p:txBody>
      </p:sp>
      <p:sp>
        <p:nvSpPr>
          <p:cNvPr id="7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DE282-77AF-4745-9D0F-DB5436D31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umsplatzhalter 3"/>
          <p:cNvSpPr txBox="1">
            <a:spLocks/>
          </p:cNvSpPr>
          <p:nvPr userDrawn="1"/>
        </p:nvSpPr>
        <p:spPr>
          <a:xfrm>
            <a:off x="7812360" y="4803998"/>
            <a:ext cx="792088" cy="274637"/>
          </a:xfrm>
          <a:prstGeom prst="rect">
            <a:avLst/>
          </a:prstGeom>
        </p:spPr>
        <p:txBody>
          <a:bodyPr vert="horz" anchor="b"/>
          <a:lstStyle>
            <a:lvl1pPr>
              <a:defRPr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Aug-2011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Foliennummernplatzhalter 4"/>
          <p:cNvSpPr txBox="1">
            <a:spLocks/>
          </p:cNvSpPr>
          <p:nvPr userDrawn="1"/>
        </p:nvSpPr>
        <p:spPr>
          <a:xfrm>
            <a:off x="8647113" y="4805363"/>
            <a:ext cx="366712" cy="274637"/>
          </a:xfrm>
          <a:prstGeom prst="rect">
            <a:avLst/>
          </a:prstGeom>
        </p:spPr>
        <p:txBody>
          <a:bodyPr vert="horz" anchor="b"/>
          <a:lstStyle>
            <a:lvl1pPr>
              <a:defRPr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CDDB6F-9517-493C-AFB7-19D797B30C8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Fußzeilenplatzhalter 5"/>
          <p:cNvSpPr txBox="1">
            <a:spLocks/>
          </p:cNvSpPr>
          <p:nvPr userDrawn="1"/>
        </p:nvSpPr>
        <p:spPr>
          <a:xfrm>
            <a:off x="0" y="4868863"/>
            <a:ext cx="1691680" cy="274637"/>
          </a:xfrm>
          <a:prstGeom prst="rect">
            <a:avLst/>
          </a:prstGeom>
        </p:spPr>
        <p:txBody>
          <a:bodyPr vert="horz" anchor="b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Dr. D.Doll, MRU GmbH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 sz="2800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e-DE" smtClean="0"/>
              <a:t>Aug-2011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Dr. D.Doll, MRU GmbH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B8BA5B-E750-44EC-9791-65519546E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22698"/>
          </a:xfrm>
        </p:spPr>
        <p:txBody>
          <a:bodyPr rtlCol="0">
            <a:noAutofit/>
          </a:bodyPr>
          <a:lstStyle>
            <a:lvl1pPr>
              <a:defRPr sz="3200"/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7812360" y="4803998"/>
            <a:ext cx="792088" cy="2746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Aug-2011</a:t>
            </a:r>
            <a:endParaRPr lang="en-US" dirty="0"/>
          </a:p>
        </p:txBody>
      </p:sp>
      <p:sp>
        <p:nvSpPr>
          <p:cNvPr id="4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647113" y="4805363"/>
            <a:ext cx="366712" cy="274637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BACDDB6F-9517-493C-AFB7-19D797B30C8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0" y="4868863"/>
            <a:ext cx="1691680" cy="274637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D.Doll</a:t>
            </a:r>
            <a:r>
              <a:rPr lang="en-US" dirty="0" smtClean="0"/>
              <a:t>, MRU GmbH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Aug-2011</a:t>
            </a:r>
            <a:endParaRPr lang="en-US" dirty="0"/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D.Doll, MRU GmbH</a:t>
            </a:r>
            <a:endParaRPr lang="en-US"/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AA142-83AB-4E72-8F94-15AA2B225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de-DE" smtClean="0"/>
              <a:t>Aug-2011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Dr. D.Doll, MRU GmbH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4ACD42E-288D-4601-AD4A-ACAB43332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/>
          </p:cNvSpPr>
          <p:nvPr/>
        </p:nvSpPr>
        <p:spPr bwMode="auto">
          <a:xfrm>
            <a:off x="500063" y="4459288"/>
            <a:ext cx="4940300" cy="6905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6" name="Freihandform 5"/>
          <p:cNvSpPr>
            <a:spLocks/>
          </p:cNvSpPr>
          <p:nvPr/>
        </p:nvSpPr>
        <p:spPr bwMode="auto">
          <a:xfrm>
            <a:off x="485775" y="4454525"/>
            <a:ext cx="3690938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7" name="Rechtwinkliges Dreieck 6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ingekerbter Richtungspfeil 8"/>
          <p:cNvSpPr/>
          <p:nvPr/>
        </p:nvSpPr>
        <p:spPr>
          <a:xfrm>
            <a:off x="8664575" y="3741738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Eingekerbter Richtungspfeil 9"/>
          <p:cNvSpPr/>
          <p:nvPr/>
        </p:nvSpPr>
        <p:spPr>
          <a:xfrm>
            <a:off x="8477250" y="3741738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de-DE" smtClean="0"/>
              <a:t>Aug-2011</a:t>
            </a:r>
            <a:endParaRPr lang="en-US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Dr. D.Doll, MRU GmbH</a:t>
            </a:r>
            <a:endParaRPr lang="en-US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BE008A6-EB8D-4D92-B4A8-3BF10BFA6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4459288"/>
            <a:ext cx="4940300" cy="6905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75" y="4454525"/>
            <a:ext cx="3690938" cy="7000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6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033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1112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825" y="4805363"/>
            <a:ext cx="1919288" cy="27463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Times New Roman" charset="0"/>
              </a:defRPr>
            </a:lvl1pPr>
            <a:extLst/>
          </a:lstStyle>
          <a:p>
            <a:pPr>
              <a:defRPr/>
            </a:pPr>
            <a:r>
              <a:rPr lang="de-DE" smtClean="0"/>
              <a:t>Aug-2011</a:t>
            </a:r>
            <a:endParaRPr lang="en-US" dirty="0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79913" y="4805363"/>
            <a:ext cx="2351087" cy="27463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Times New Roman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Dr. D.Doll, MRU GmbH</a:t>
            </a:r>
            <a:endParaRPr lang="en-US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113" y="4805363"/>
            <a:ext cx="366712" cy="274637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  <a:latin typeface="Times New Roman" charset="0"/>
              </a:defRPr>
            </a:lvl1pPr>
            <a:extLst/>
          </a:lstStyle>
          <a:p>
            <a:pPr>
              <a:defRPr/>
            </a:pPr>
            <a:fld id="{BACDDB6F-9517-493C-AFB7-19D797B30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6" r:id="rId4"/>
    <p:sldLayoutId id="2147483783" r:id="rId5"/>
    <p:sldLayoutId id="2147483784" r:id="rId6"/>
    <p:sldLayoutId id="2147483777" r:id="rId7"/>
    <p:sldLayoutId id="2147483785" r:id="rId8"/>
    <p:sldLayoutId id="2147483786" r:id="rId9"/>
    <p:sldLayoutId id="2147483778" r:id="rId10"/>
    <p:sldLayoutId id="2147483779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12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jpeg"/><Relationship Id="rId10" Type="http://schemas.openxmlformats.org/officeDocument/2006/relationships/image" Target="../media/image29.png"/><Relationship Id="rId4" Type="http://schemas.openxmlformats.org/officeDocument/2006/relationships/image" Target="../media/image13.jpeg"/><Relationship Id="rId9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034" y="928677"/>
            <a:ext cx="8072494" cy="175809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4000" dirty="0" smtClean="0">
                <a:latin typeface="Futura Hv" pitchFamily="34" charset="0"/>
              </a:rPr>
              <a:t>Szenzortól a kijelzésig</a:t>
            </a:r>
            <a:r>
              <a:rPr lang="de-DE" sz="4000" dirty="0" smtClean="0">
                <a:latin typeface="Futura Hv" pitchFamily="34" charset="0"/>
              </a:rPr>
              <a:t/>
            </a:r>
            <a:br>
              <a:rPr lang="de-DE" sz="4000" dirty="0" smtClean="0">
                <a:latin typeface="Futura Hv" pitchFamily="34" charset="0"/>
              </a:rPr>
            </a:br>
            <a:r>
              <a:rPr lang="hu-HU" sz="1800" dirty="0" smtClean="0">
                <a:latin typeface="Futura Hv" pitchFamily="34" charset="0"/>
              </a:rPr>
              <a:t>Füstgázmérés elméleti alapok</a:t>
            </a:r>
            <a:endParaRPr lang="de-DE" sz="2700" dirty="0" smtClean="0"/>
          </a:p>
        </p:txBody>
      </p:sp>
      <p:sp>
        <p:nvSpPr>
          <p:cNvPr id="9219" name="Untertitel 2"/>
          <p:cNvSpPr>
            <a:spLocks noGrp="1"/>
          </p:cNvSpPr>
          <p:nvPr>
            <p:ph type="subTitle" idx="1"/>
          </p:nvPr>
        </p:nvSpPr>
        <p:spPr>
          <a:xfrm>
            <a:off x="685800" y="2708275"/>
            <a:ext cx="7772400" cy="900113"/>
          </a:xfrm>
        </p:spPr>
        <p:txBody>
          <a:bodyPr/>
          <a:lstStyle/>
          <a:p>
            <a:pPr marR="0" eaLnBrk="1" hangingPunct="1"/>
            <a:r>
              <a:rPr lang="de-DE" sz="1800" dirty="0" err="1" smtClean="0">
                <a:latin typeface="Futura Md" pitchFamily="34" charset="0"/>
              </a:rPr>
              <a:t>D.Doll</a:t>
            </a:r>
            <a:endParaRPr lang="de-DE" sz="1800" dirty="0" smtClean="0">
              <a:latin typeface="Futura Md" pitchFamily="34" charset="0"/>
            </a:endParaRPr>
          </a:p>
        </p:txBody>
      </p:sp>
      <p:pic>
        <p:nvPicPr>
          <p:cNvPr id="5" name="Picture 2" descr="R:\MRU Logo\DE_4c_MRU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7494"/>
            <a:ext cx="1778779" cy="1224135"/>
          </a:xfrm>
          <a:prstGeom prst="rect">
            <a:avLst/>
          </a:prstGeom>
          <a:noFill/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372200" y="4740445"/>
            <a:ext cx="2448272" cy="403055"/>
          </a:xfrm>
          <a:prstGeom prst="rect">
            <a:avLst/>
          </a:prstGeo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i="0" u="none" strike="noStrike" kern="1200" cap="none" spc="0" normalizeH="0" baseline="0" noProof="0" dirty="0" smtClean="0">
                <a:solidFill>
                  <a:schemeClr val="bg1">
                    <a:lumMod val="75000"/>
                  </a:schemeClr>
                </a:solidFill>
                <a:uLnTx/>
                <a:uFillTx/>
                <a:latin typeface="Futura Hv" pitchFamily="34" charset="0"/>
                <a:ea typeface="+mj-ea"/>
                <a:cs typeface="+mj-cs"/>
              </a:rPr>
              <a:t>Oktatási</a:t>
            </a:r>
            <a:r>
              <a:rPr kumimoji="0" lang="hu-HU" sz="1800" i="0" u="none" strike="noStrike" kern="1200" cap="none" spc="0" normalizeH="0" noProof="0" dirty="0" smtClean="0">
                <a:solidFill>
                  <a:schemeClr val="bg1">
                    <a:lumMod val="75000"/>
                  </a:schemeClr>
                </a:solidFill>
                <a:uLnTx/>
                <a:uFillTx/>
                <a:latin typeface="Futura Hv" pitchFamily="34" charset="0"/>
                <a:ea typeface="+mj-ea"/>
                <a:cs typeface="+mj-cs"/>
              </a:rPr>
              <a:t> anyag</a:t>
            </a:r>
            <a:endParaRPr kumimoji="0" lang="de-DE" sz="2000" i="0" u="none" strike="noStrike" kern="1200" cap="none" spc="0" normalizeH="0" baseline="0" noProof="0" dirty="0" smtClean="0">
              <a:solidFill>
                <a:schemeClr val="bg1">
                  <a:lumMod val="75000"/>
                </a:schemeClr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hu-HU" dirty="0" smtClean="0"/>
              <a:t>Jelképződés, kiértékelés és kijelzés</a:t>
            </a: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683568" y="1923678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latin typeface="Futura Md" pitchFamily="34" charset="0"/>
              </a:rPr>
              <a:t>nyomás</a:t>
            </a:r>
            <a:endParaRPr lang="de-DE" sz="1800" b="1" dirty="0">
              <a:latin typeface="Futura Md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131840" y="915566"/>
            <a:ext cx="5472608" cy="71508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elektrokémia szenzor</a:t>
            </a: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O2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-re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elektrokémia szenzorok toxikus gázokra</a:t>
            </a:r>
            <a:endParaRPr lang="de-DE" sz="1800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723900" y="843558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gázszenzorok</a:t>
            </a:r>
            <a:endParaRPr lang="de-DE" sz="1800" b="1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3131840" y="1923678"/>
            <a:ext cx="5472608" cy="715089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latin typeface="Futura Md" pitchFamily="34" charset="0"/>
              </a:rPr>
              <a:t> </a:t>
            </a:r>
            <a:r>
              <a:rPr lang="hu-HU" sz="1800" dirty="0" smtClean="0">
                <a:latin typeface="Futura Md" pitchFamily="34" charset="0"/>
              </a:rPr>
              <a:t>nyomás-</a:t>
            </a:r>
            <a:r>
              <a:rPr lang="de-DE" sz="1800" dirty="0" smtClean="0">
                <a:latin typeface="Futura Md" pitchFamily="34" charset="0"/>
              </a:rPr>
              <a:t>, </a:t>
            </a:r>
            <a:r>
              <a:rPr lang="hu-HU" sz="1800" dirty="0" smtClean="0">
                <a:latin typeface="Futura Md" pitchFamily="34" charset="0"/>
              </a:rPr>
              <a:t>differencianyomásszenzor</a:t>
            </a:r>
            <a:endParaRPr lang="de-DE" sz="18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latin typeface="Futura Md" pitchFamily="34" charset="0"/>
              </a:rPr>
              <a:t> </a:t>
            </a:r>
            <a:r>
              <a:rPr lang="hu-HU" sz="1800" dirty="0" smtClean="0">
                <a:latin typeface="Futura Md" pitchFamily="34" charset="0"/>
              </a:rPr>
              <a:t>abszolút nyomásszenzor</a:t>
            </a:r>
            <a:endParaRPr lang="de-DE" sz="1800" dirty="0" smtClean="0">
              <a:latin typeface="Futura Md" pitchFamily="34" charset="0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683568" y="2931790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hőmérséklet</a:t>
            </a:r>
            <a:endParaRPr lang="de-DE" sz="1800" b="1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3131840" y="2931790"/>
            <a:ext cx="5472608" cy="71508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ellenállás hőérzékelők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hőelemek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683568" y="3872885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egyéb</a:t>
            </a:r>
            <a:endParaRPr lang="de-DE" sz="1800" b="1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3131840" y="3872885"/>
            <a:ext cx="5472608" cy="71508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HC –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szonda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gázelőkészítés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vale Legende 89"/>
          <p:cNvSpPr/>
          <p:nvPr/>
        </p:nvSpPr>
        <p:spPr>
          <a:xfrm>
            <a:off x="3635896" y="2139702"/>
            <a:ext cx="1944216" cy="1224136"/>
          </a:xfrm>
          <a:prstGeom prst="wedgeEllipseCallout">
            <a:avLst>
              <a:gd name="adj1" fmla="val 116098"/>
              <a:gd name="adj2" fmla="val 12313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Ovale Legende 88"/>
          <p:cNvSpPr/>
          <p:nvPr/>
        </p:nvSpPr>
        <p:spPr>
          <a:xfrm>
            <a:off x="3563888" y="2139702"/>
            <a:ext cx="1944216" cy="1224136"/>
          </a:xfrm>
          <a:prstGeom prst="wedgeEllipseCallout">
            <a:avLst>
              <a:gd name="adj1" fmla="val -129349"/>
              <a:gd name="adj2" fmla="val 23595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Jelképződés a nyomásszenzorban</a:t>
            </a:r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899592" y="3507854"/>
            <a:ext cx="2376264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1331640" y="3291830"/>
            <a:ext cx="1368152" cy="216024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/>
          <p:cNvGrpSpPr/>
          <p:nvPr/>
        </p:nvGrpSpPr>
        <p:grpSpPr>
          <a:xfrm>
            <a:off x="1331640" y="3075806"/>
            <a:ext cx="1368152" cy="216024"/>
            <a:chOff x="1835696" y="2355726"/>
            <a:chExt cx="1368152" cy="216024"/>
          </a:xfrm>
          <a:solidFill>
            <a:schemeClr val="bg1">
              <a:lumMod val="50000"/>
            </a:schemeClr>
          </a:solidFill>
        </p:grpSpPr>
        <p:sp>
          <p:nvSpPr>
            <p:cNvPr id="11" name="Rechteck 10"/>
            <p:cNvSpPr/>
            <p:nvPr/>
          </p:nvSpPr>
          <p:spPr>
            <a:xfrm>
              <a:off x="1835696" y="2355726"/>
              <a:ext cx="1368152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Gleichschenkliges Dreieck 11"/>
            <p:cNvSpPr/>
            <p:nvPr/>
          </p:nvSpPr>
          <p:spPr>
            <a:xfrm flipV="1">
              <a:off x="1835696" y="2427734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Gleichschenkliges Dreieck 12"/>
            <p:cNvSpPr/>
            <p:nvPr/>
          </p:nvSpPr>
          <p:spPr>
            <a:xfrm flipV="1">
              <a:off x="3059832" y="2427734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6" name="Gerade Verbindung 15"/>
          <p:cNvCxnSpPr/>
          <p:nvPr/>
        </p:nvCxnSpPr>
        <p:spPr>
          <a:xfrm rot="5400000" flipH="1" flipV="1">
            <a:off x="575556" y="3111810"/>
            <a:ext cx="792088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 rot="5400000" flipH="1" flipV="1">
            <a:off x="2735796" y="3111810"/>
            <a:ext cx="792088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rot="10800000">
            <a:off x="971600" y="2715766"/>
            <a:ext cx="72008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rot="10800000">
            <a:off x="2267744" y="2715766"/>
            <a:ext cx="864096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/>
        </p:nvCxnSpPr>
        <p:spPr>
          <a:xfrm rot="5400000">
            <a:off x="2087724" y="2535746"/>
            <a:ext cx="36004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rot="5400000">
            <a:off x="1511660" y="2535746"/>
            <a:ext cx="36004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estreifter Pfeil nach rechts 28"/>
          <p:cNvSpPr/>
          <p:nvPr/>
        </p:nvSpPr>
        <p:spPr>
          <a:xfrm rot="5400000">
            <a:off x="1475656" y="2283718"/>
            <a:ext cx="1080120" cy="360040"/>
          </a:xfrm>
          <a:prstGeom prst="stripedRightArrow">
            <a:avLst>
              <a:gd name="adj1" fmla="val 50000"/>
              <a:gd name="adj2" fmla="val 118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/>
          <p:cNvSpPr txBox="1"/>
          <p:nvPr/>
        </p:nvSpPr>
        <p:spPr>
          <a:xfrm>
            <a:off x="1619672" y="3102228"/>
            <a:ext cx="100811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b="1" dirty="0" err="1" smtClean="0">
                <a:latin typeface="Futura Md" pitchFamily="34" charset="0"/>
              </a:rPr>
              <a:t>vákum</a:t>
            </a:r>
            <a:endParaRPr lang="de-DE" sz="1050" b="1" dirty="0" smtClean="0">
              <a:latin typeface="Futura Md" pitchFamily="34" charset="0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5796136" y="3363838"/>
            <a:ext cx="936104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6228184" y="3147814"/>
            <a:ext cx="504056" cy="216024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5" name="Gruppieren 34"/>
          <p:cNvGrpSpPr/>
          <p:nvPr/>
        </p:nvGrpSpPr>
        <p:grpSpPr>
          <a:xfrm>
            <a:off x="6228184" y="2931790"/>
            <a:ext cx="1368152" cy="216024"/>
            <a:chOff x="1835696" y="2355726"/>
            <a:chExt cx="1368152" cy="216024"/>
          </a:xfrm>
          <a:solidFill>
            <a:schemeClr val="bg1">
              <a:lumMod val="50000"/>
            </a:schemeClr>
          </a:solidFill>
        </p:grpSpPr>
        <p:sp>
          <p:nvSpPr>
            <p:cNvPr id="36" name="Rechteck 35"/>
            <p:cNvSpPr/>
            <p:nvPr/>
          </p:nvSpPr>
          <p:spPr>
            <a:xfrm>
              <a:off x="1835696" y="2355726"/>
              <a:ext cx="1368152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Gleichschenkliges Dreieck 36"/>
            <p:cNvSpPr/>
            <p:nvPr/>
          </p:nvSpPr>
          <p:spPr>
            <a:xfrm flipV="1">
              <a:off x="1835696" y="2427734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Gleichschenkliges Dreieck 37"/>
            <p:cNvSpPr/>
            <p:nvPr/>
          </p:nvSpPr>
          <p:spPr>
            <a:xfrm flipV="1">
              <a:off x="3059832" y="2427734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39" name="Gerade Verbindung 38"/>
          <p:cNvCxnSpPr/>
          <p:nvPr/>
        </p:nvCxnSpPr>
        <p:spPr>
          <a:xfrm rot="5400000" flipH="1" flipV="1">
            <a:off x="5472100" y="2967794"/>
            <a:ext cx="792088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 rot="10800000">
            <a:off x="5868144" y="2571750"/>
            <a:ext cx="72008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pieren 52"/>
          <p:cNvGrpSpPr/>
          <p:nvPr/>
        </p:nvGrpSpPr>
        <p:grpSpPr>
          <a:xfrm>
            <a:off x="7164288" y="2211710"/>
            <a:ext cx="864096" cy="1152128"/>
            <a:chOff x="7380312" y="2067694"/>
            <a:chExt cx="864096" cy="1152128"/>
          </a:xfrm>
        </p:grpSpPr>
        <p:cxnSp>
          <p:nvCxnSpPr>
            <p:cNvPr id="40" name="Gerade Verbindung 39"/>
            <p:cNvCxnSpPr/>
            <p:nvPr/>
          </p:nvCxnSpPr>
          <p:spPr>
            <a:xfrm rot="5400000" flipH="1" flipV="1">
              <a:off x="7848364" y="2823778"/>
              <a:ext cx="792088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 Verbindung 41"/>
            <p:cNvCxnSpPr/>
            <p:nvPr/>
          </p:nvCxnSpPr>
          <p:spPr>
            <a:xfrm rot="10800000">
              <a:off x="7380312" y="2427734"/>
              <a:ext cx="864096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 Verbindung 42"/>
            <p:cNvCxnSpPr/>
            <p:nvPr/>
          </p:nvCxnSpPr>
          <p:spPr>
            <a:xfrm rot="5400000">
              <a:off x="7200292" y="2247714"/>
              <a:ext cx="36004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Gerade Verbindung 43"/>
          <p:cNvCxnSpPr/>
          <p:nvPr/>
        </p:nvCxnSpPr>
        <p:spPr>
          <a:xfrm rot="5400000">
            <a:off x="6408204" y="2391730"/>
            <a:ext cx="360040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Gestreifter Pfeil nach rechts 44"/>
          <p:cNvSpPr/>
          <p:nvPr/>
        </p:nvSpPr>
        <p:spPr>
          <a:xfrm rot="5400000">
            <a:off x="6480212" y="2247714"/>
            <a:ext cx="864096" cy="360040"/>
          </a:xfrm>
          <a:prstGeom prst="stripedRightArrow">
            <a:avLst>
              <a:gd name="adj1" fmla="val 50000"/>
              <a:gd name="adj2" fmla="val 118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Rechteck 46"/>
          <p:cNvSpPr/>
          <p:nvPr/>
        </p:nvSpPr>
        <p:spPr>
          <a:xfrm>
            <a:off x="7164288" y="3147814"/>
            <a:ext cx="504056" cy="216024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7164288" y="3363838"/>
            <a:ext cx="936104" cy="21602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2" name="Gruppieren 51"/>
          <p:cNvGrpSpPr/>
          <p:nvPr/>
        </p:nvGrpSpPr>
        <p:grpSpPr>
          <a:xfrm flipV="1">
            <a:off x="5868144" y="3579862"/>
            <a:ext cx="720080" cy="1152128"/>
            <a:chOff x="6084168" y="3435846"/>
            <a:chExt cx="720080" cy="1152128"/>
          </a:xfrm>
        </p:grpSpPr>
        <p:cxnSp>
          <p:nvCxnSpPr>
            <p:cNvPr id="49" name="Gerade Verbindung 48"/>
            <p:cNvCxnSpPr/>
            <p:nvPr/>
          </p:nvCxnSpPr>
          <p:spPr>
            <a:xfrm rot="16200000" flipH="1">
              <a:off x="5688124" y="4191930"/>
              <a:ext cx="792088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49"/>
            <p:cNvCxnSpPr/>
            <p:nvPr/>
          </p:nvCxnSpPr>
          <p:spPr>
            <a:xfrm rot="10800000" flipV="1">
              <a:off x="6084168" y="3795886"/>
              <a:ext cx="72008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50"/>
            <p:cNvCxnSpPr/>
            <p:nvPr/>
          </p:nvCxnSpPr>
          <p:spPr>
            <a:xfrm rot="16200000" flipV="1">
              <a:off x="6624228" y="3615866"/>
              <a:ext cx="36004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uppieren 53"/>
          <p:cNvGrpSpPr/>
          <p:nvPr/>
        </p:nvGrpSpPr>
        <p:grpSpPr>
          <a:xfrm flipV="1">
            <a:off x="7164288" y="3579862"/>
            <a:ext cx="864096" cy="1152128"/>
            <a:chOff x="7380312" y="2067694"/>
            <a:chExt cx="864096" cy="1152128"/>
          </a:xfrm>
        </p:grpSpPr>
        <p:cxnSp>
          <p:nvCxnSpPr>
            <p:cNvPr id="55" name="Gerade Verbindung 54"/>
            <p:cNvCxnSpPr/>
            <p:nvPr/>
          </p:nvCxnSpPr>
          <p:spPr>
            <a:xfrm rot="5400000" flipH="1" flipV="1">
              <a:off x="7848364" y="2823778"/>
              <a:ext cx="792088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 rot="10800000">
              <a:off x="7380312" y="2427734"/>
              <a:ext cx="864096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 rot="5400000">
              <a:off x="7200292" y="2247714"/>
              <a:ext cx="36004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Gestreifter Pfeil nach rechts 57"/>
          <p:cNvSpPr/>
          <p:nvPr/>
        </p:nvSpPr>
        <p:spPr>
          <a:xfrm rot="16200000">
            <a:off x="6079228" y="3903898"/>
            <a:ext cx="1728192" cy="360040"/>
          </a:xfrm>
          <a:prstGeom prst="stripedRightArrow">
            <a:avLst>
              <a:gd name="adj1" fmla="val 50000"/>
              <a:gd name="adj2" fmla="val 118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Abgerundetes Rechteck 60"/>
          <p:cNvSpPr/>
          <p:nvPr/>
        </p:nvSpPr>
        <p:spPr>
          <a:xfrm>
            <a:off x="683568" y="1059582"/>
            <a:ext cx="2952328" cy="766167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abszolútnyomás szenzor</a:t>
            </a:r>
            <a:endParaRPr lang="de-DE" sz="14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 nyomást mérés </a:t>
            </a:r>
            <a:r>
              <a:rPr lang="de-DE" sz="1100" dirty="0" smtClean="0">
                <a:latin typeface="Futura Md" pitchFamily="34" charset="0"/>
              </a:rPr>
              <a:t>0</a:t>
            </a:r>
            <a:r>
              <a:rPr lang="hu-HU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nyomáshoz </a:t>
            </a:r>
            <a:r>
              <a:rPr lang="hu-HU" sz="1100" dirty="0" smtClean="0">
                <a:latin typeface="Futura Md" pitchFamily="34" charset="0"/>
              </a:rPr>
              <a:t>képest</a:t>
            </a:r>
            <a:r>
              <a:rPr lang="de-DE" sz="1100" dirty="0" smtClean="0">
                <a:latin typeface="Futura Md" pitchFamily="34" charset="0"/>
              </a:rPr>
              <a:t> (</a:t>
            </a:r>
            <a:r>
              <a:rPr lang="hu-HU" sz="1100" dirty="0" smtClean="0">
                <a:latin typeface="Futura Md" pitchFamily="34" charset="0"/>
              </a:rPr>
              <a:t>v</a:t>
            </a:r>
            <a:r>
              <a:rPr lang="de-DE" sz="1100" dirty="0" err="1" smtClean="0">
                <a:latin typeface="Futura Md" pitchFamily="34" charset="0"/>
              </a:rPr>
              <a:t>akum</a:t>
            </a:r>
            <a:r>
              <a:rPr lang="de-DE" sz="1100" dirty="0" smtClean="0">
                <a:latin typeface="Futura Md" pitchFamily="34" charset="0"/>
              </a:rPr>
              <a:t>)</a:t>
            </a:r>
          </a:p>
        </p:txBody>
      </p:sp>
      <p:sp>
        <p:nvSpPr>
          <p:cNvPr id="62" name="Abgerundetes Rechteck 61"/>
          <p:cNvSpPr/>
          <p:nvPr/>
        </p:nvSpPr>
        <p:spPr>
          <a:xfrm>
            <a:off x="5436096" y="1013495"/>
            <a:ext cx="3456384" cy="1140738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nyomáskülönbségi szenzor</a:t>
            </a:r>
            <a:endParaRPr lang="de-DE" sz="14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 nyomás eltérést méri két csatlakozási pont között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mint huzat szenzor mérés a környezeti nyomáshoz képest</a:t>
            </a:r>
            <a:endParaRPr lang="de-DE" sz="1100" dirty="0" smtClean="0">
              <a:latin typeface="Futura Md" pitchFamily="34" charset="0"/>
            </a:endParaRPr>
          </a:p>
        </p:txBody>
      </p:sp>
      <p:sp>
        <p:nvSpPr>
          <p:cNvPr id="67" name="Abgerundetes Rechteck 66"/>
          <p:cNvSpPr/>
          <p:nvPr/>
        </p:nvSpPr>
        <p:spPr>
          <a:xfrm rot="21122861">
            <a:off x="3892302" y="2703702"/>
            <a:ext cx="216024" cy="72008"/>
          </a:xfrm>
          <a:prstGeom prst="round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Abgerundetes Rechteck 67"/>
          <p:cNvSpPr/>
          <p:nvPr/>
        </p:nvSpPr>
        <p:spPr>
          <a:xfrm rot="20235426">
            <a:off x="4249330" y="2620874"/>
            <a:ext cx="216024" cy="72008"/>
          </a:xfrm>
          <a:prstGeom prst="round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9" name="Freihandform 68"/>
          <p:cNvSpPr/>
          <p:nvPr/>
        </p:nvSpPr>
        <p:spPr>
          <a:xfrm>
            <a:off x="3707904" y="2643758"/>
            <a:ext cx="1539081" cy="154855"/>
          </a:xfrm>
          <a:custGeom>
            <a:avLst/>
            <a:gdLst>
              <a:gd name="connsiteX0" fmla="*/ 0 w 1509712"/>
              <a:gd name="connsiteY0" fmla="*/ 276224 h 302418"/>
              <a:gd name="connsiteX1" fmla="*/ 414337 w 1509712"/>
              <a:gd name="connsiteY1" fmla="*/ 257174 h 302418"/>
              <a:gd name="connsiteX2" fmla="*/ 819150 w 1509712"/>
              <a:gd name="connsiteY2" fmla="*/ 4762 h 302418"/>
              <a:gd name="connsiteX3" fmla="*/ 1128712 w 1509712"/>
              <a:gd name="connsiteY3" fmla="*/ 228599 h 302418"/>
              <a:gd name="connsiteX4" fmla="*/ 1509712 w 1509712"/>
              <a:gd name="connsiteY4" fmla="*/ 276224 h 302418"/>
              <a:gd name="connsiteX0" fmla="*/ 0 w 1509712"/>
              <a:gd name="connsiteY0" fmla="*/ 278705 h 304899"/>
              <a:gd name="connsiteX1" fmla="*/ 414337 w 1509712"/>
              <a:gd name="connsiteY1" fmla="*/ 259655 h 304899"/>
              <a:gd name="connsiteX2" fmla="*/ 819150 w 1509712"/>
              <a:gd name="connsiteY2" fmla="*/ 7243 h 304899"/>
              <a:gd name="connsiteX3" fmla="*/ 1107033 w 1509712"/>
              <a:gd name="connsiteY3" fmla="*/ 216197 h 304899"/>
              <a:gd name="connsiteX4" fmla="*/ 1509712 w 1509712"/>
              <a:gd name="connsiteY4" fmla="*/ 278705 h 304899"/>
              <a:gd name="connsiteX0" fmla="*/ 0 w 1539081"/>
              <a:gd name="connsiteY0" fmla="*/ 278705 h 304899"/>
              <a:gd name="connsiteX1" fmla="*/ 414337 w 1539081"/>
              <a:gd name="connsiteY1" fmla="*/ 259655 h 304899"/>
              <a:gd name="connsiteX2" fmla="*/ 819150 w 1539081"/>
              <a:gd name="connsiteY2" fmla="*/ 7243 h 304899"/>
              <a:gd name="connsiteX3" fmla="*/ 1107033 w 1539081"/>
              <a:gd name="connsiteY3" fmla="*/ 216197 h 304899"/>
              <a:gd name="connsiteX4" fmla="*/ 1539081 w 1539081"/>
              <a:gd name="connsiteY4" fmla="*/ 288206 h 304899"/>
              <a:gd name="connsiteX0" fmla="*/ 0 w 1539081"/>
              <a:gd name="connsiteY0" fmla="*/ 278705 h 304899"/>
              <a:gd name="connsiteX1" fmla="*/ 414337 w 1539081"/>
              <a:gd name="connsiteY1" fmla="*/ 259655 h 304899"/>
              <a:gd name="connsiteX2" fmla="*/ 819150 w 1539081"/>
              <a:gd name="connsiteY2" fmla="*/ 7243 h 304899"/>
              <a:gd name="connsiteX3" fmla="*/ 1107033 w 1539081"/>
              <a:gd name="connsiteY3" fmla="*/ 216198 h 304899"/>
              <a:gd name="connsiteX4" fmla="*/ 1539081 w 1539081"/>
              <a:gd name="connsiteY4" fmla="*/ 288206 h 304899"/>
              <a:gd name="connsiteX0" fmla="*/ 0 w 1539081"/>
              <a:gd name="connsiteY0" fmla="*/ 278705 h 304899"/>
              <a:gd name="connsiteX1" fmla="*/ 414337 w 1539081"/>
              <a:gd name="connsiteY1" fmla="*/ 259655 h 304899"/>
              <a:gd name="connsiteX2" fmla="*/ 819150 w 1539081"/>
              <a:gd name="connsiteY2" fmla="*/ 7243 h 304899"/>
              <a:gd name="connsiteX3" fmla="*/ 1107033 w 1539081"/>
              <a:gd name="connsiteY3" fmla="*/ 216198 h 304899"/>
              <a:gd name="connsiteX4" fmla="*/ 1539081 w 1539081"/>
              <a:gd name="connsiteY4" fmla="*/ 288206 h 304899"/>
              <a:gd name="connsiteX0" fmla="*/ 0 w 1539081"/>
              <a:gd name="connsiteY0" fmla="*/ 141758 h 154855"/>
              <a:gd name="connsiteX1" fmla="*/ 414337 w 1539081"/>
              <a:gd name="connsiteY1" fmla="*/ 122708 h 154855"/>
              <a:gd name="connsiteX2" fmla="*/ 819001 w 1539081"/>
              <a:gd name="connsiteY2" fmla="*/ 7243 h 154855"/>
              <a:gd name="connsiteX3" fmla="*/ 1107033 w 1539081"/>
              <a:gd name="connsiteY3" fmla="*/ 79251 h 154855"/>
              <a:gd name="connsiteX4" fmla="*/ 1539081 w 1539081"/>
              <a:gd name="connsiteY4" fmla="*/ 151259 h 154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081" h="154855">
                <a:moveTo>
                  <a:pt x="0" y="141758"/>
                </a:moveTo>
                <a:cubicBezTo>
                  <a:pt x="138906" y="154855"/>
                  <a:pt x="277837" y="145127"/>
                  <a:pt x="414337" y="122708"/>
                </a:cubicBezTo>
                <a:cubicBezTo>
                  <a:pt x="550837" y="100289"/>
                  <a:pt x="703552" y="14486"/>
                  <a:pt x="819001" y="7243"/>
                </a:cubicBezTo>
                <a:cubicBezTo>
                  <a:pt x="934450" y="0"/>
                  <a:pt x="987045" y="32424"/>
                  <a:pt x="1107033" y="79251"/>
                </a:cubicBezTo>
                <a:cubicBezTo>
                  <a:pt x="1199934" y="149916"/>
                  <a:pt x="1427956" y="138559"/>
                  <a:pt x="1539081" y="151259"/>
                </a:cubicBezTo>
              </a:path>
            </a:pathLst>
          </a:custGeom>
          <a:ln w="317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0" name="Abgerundetes Rechteck 69"/>
          <p:cNvSpPr/>
          <p:nvPr/>
        </p:nvSpPr>
        <p:spPr>
          <a:xfrm rot="1537463">
            <a:off x="4638339" y="2617397"/>
            <a:ext cx="216024" cy="72008"/>
          </a:xfrm>
          <a:prstGeom prst="round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1" name="Abgerundetes Rechteck 70"/>
          <p:cNvSpPr/>
          <p:nvPr/>
        </p:nvSpPr>
        <p:spPr>
          <a:xfrm rot="320563">
            <a:off x="4943280" y="2703430"/>
            <a:ext cx="216024" cy="72008"/>
          </a:xfrm>
          <a:prstGeom prst="roundRect">
            <a:avLst/>
          </a:prstGeom>
          <a:solidFill>
            <a:schemeClr val="bg1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Rechteckige Legende 80"/>
          <p:cNvSpPr/>
          <p:nvPr/>
        </p:nvSpPr>
        <p:spPr>
          <a:xfrm>
            <a:off x="4238873" y="2795017"/>
            <a:ext cx="576064" cy="144016"/>
          </a:xfrm>
          <a:prstGeom prst="wedgeRectCallout">
            <a:avLst>
              <a:gd name="adj1" fmla="val 99273"/>
              <a:gd name="adj2" fmla="val -8871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600" dirty="0" smtClean="0">
                <a:solidFill>
                  <a:schemeClr val="bg1">
                    <a:lumMod val="10000"/>
                  </a:schemeClr>
                </a:solidFill>
              </a:rPr>
              <a:t>Stauchung</a:t>
            </a:r>
            <a:endParaRPr lang="de-DE" sz="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2" name="Rechteckige Legende 81"/>
          <p:cNvSpPr/>
          <p:nvPr/>
        </p:nvSpPr>
        <p:spPr>
          <a:xfrm>
            <a:off x="4238873" y="2795017"/>
            <a:ext cx="576064" cy="144016"/>
          </a:xfrm>
          <a:prstGeom prst="wedgeRectCallout">
            <a:avLst>
              <a:gd name="adj1" fmla="val -92529"/>
              <a:gd name="adj2" fmla="val -8209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600" dirty="0" smtClean="0">
                <a:solidFill>
                  <a:schemeClr val="bg1">
                    <a:lumMod val="10000"/>
                  </a:schemeClr>
                </a:solidFill>
              </a:rPr>
              <a:t>összenyomódás</a:t>
            </a:r>
            <a:endParaRPr lang="de-DE" sz="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5" name="Rechteckige Legende 84"/>
          <p:cNvSpPr/>
          <p:nvPr/>
        </p:nvSpPr>
        <p:spPr>
          <a:xfrm>
            <a:off x="4310881" y="2362969"/>
            <a:ext cx="576064" cy="144016"/>
          </a:xfrm>
          <a:prstGeom prst="wedgeRectCallout">
            <a:avLst>
              <a:gd name="adj1" fmla="val -40445"/>
              <a:gd name="adj2" fmla="val 116316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600" dirty="0" smtClean="0">
                <a:solidFill>
                  <a:schemeClr val="bg1">
                    <a:lumMod val="10000"/>
                  </a:schemeClr>
                </a:solidFill>
              </a:rPr>
              <a:t>Dehnung</a:t>
            </a:r>
            <a:endParaRPr lang="de-DE" sz="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86" name="Rechteckige Legende 85"/>
          <p:cNvSpPr/>
          <p:nvPr/>
        </p:nvSpPr>
        <p:spPr>
          <a:xfrm>
            <a:off x="4310881" y="2362969"/>
            <a:ext cx="576064" cy="144016"/>
          </a:xfrm>
          <a:prstGeom prst="wedgeRectCallout">
            <a:avLst>
              <a:gd name="adj1" fmla="val 24867"/>
              <a:gd name="adj2" fmla="val 11301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600" dirty="0" smtClean="0">
                <a:solidFill>
                  <a:schemeClr val="bg1">
                    <a:lumMod val="10000"/>
                  </a:schemeClr>
                </a:solidFill>
              </a:rPr>
              <a:t>nyúlás</a:t>
            </a:r>
            <a:endParaRPr lang="de-DE" sz="6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1" name="Abgerundetes Rechteck 90"/>
          <p:cNvSpPr/>
          <p:nvPr/>
        </p:nvSpPr>
        <p:spPr>
          <a:xfrm>
            <a:off x="3851920" y="3867894"/>
            <a:ext cx="1656184" cy="93610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>
                <a:solidFill>
                  <a:schemeClr val="lt1"/>
                </a:solidFill>
              </a:rPr>
              <a:t> </a:t>
            </a:r>
            <a:r>
              <a:rPr lang="hu-HU" sz="1100" dirty="0" smtClean="0">
                <a:solidFill>
                  <a:schemeClr val="bg1">
                    <a:lumMod val="10000"/>
                  </a:schemeClr>
                </a:solidFill>
              </a:rPr>
              <a:t>az elektromos tulajdonságok változása hajlás következtében</a:t>
            </a:r>
            <a:endParaRPr lang="de-DE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92" name="Eingekerbter Pfeil nach rechts 91"/>
          <p:cNvSpPr/>
          <p:nvPr/>
        </p:nvSpPr>
        <p:spPr>
          <a:xfrm rot="5400000">
            <a:off x="4427984" y="3507854"/>
            <a:ext cx="360040" cy="216024"/>
          </a:xfrm>
          <a:prstGeom prst="notchedRightArrow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sz="6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Nyomásszenzor karakterisztikája</a:t>
            </a:r>
            <a:endParaRPr lang="de-DE" dirty="0"/>
          </a:p>
        </p:txBody>
      </p:sp>
      <p:grpSp>
        <p:nvGrpSpPr>
          <p:cNvPr id="21" name="Gruppieren 20"/>
          <p:cNvGrpSpPr/>
          <p:nvPr/>
        </p:nvGrpSpPr>
        <p:grpSpPr>
          <a:xfrm>
            <a:off x="899592" y="1923678"/>
            <a:ext cx="1512168" cy="1296144"/>
            <a:chOff x="899592" y="1779662"/>
            <a:chExt cx="2376264" cy="1944216"/>
          </a:xfrm>
        </p:grpSpPr>
        <p:sp>
          <p:nvSpPr>
            <p:cNvPr id="7" name="Rechteck 6"/>
            <p:cNvSpPr/>
            <p:nvPr/>
          </p:nvSpPr>
          <p:spPr>
            <a:xfrm>
              <a:off x="899592" y="3507854"/>
              <a:ext cx="2376264" cy="216024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/>
            <p:cNvSpPr/>
            <p:nvPr/>
          </p:nvSpPr>
          <p:spPr>
            <a:xfrm>
              <a:off x="1331640" y="3291830"/>
              <a:ext cx="1368152" cy="216024"/>
            </a:xfrm>
            <a:prstGeom prst="rect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9" name="Gruppieren 8"/>
            <p:cNvGrpSpPr/>
            <p:nvPr/>
          </p:nvGrpSpPr>
          <p:grpSpPr>
            <a:xfrm>
              <a:off x="1331640" y="3075806"/>
              <a:ext cx="1368152" cy="216024"/>
              <a:chOff x="1835696" y="2355726"/>
              <a:chExt cx="1368152" cy="216024"/>
            </a:xfrm>
            <a:solidFill>
              <a:schemeClr val="bg1">
                <a:lumMod val="50000"/>
              </a:schemeClr>
            </a:solidFill>
          </p:grpSpPr>
          <p:sp>
            <p:nvSpPr>
              <p:cNvPr id="10" name="Rechteck 9"/>
              <p:cNvSpPr/>
              <p:nvPr/>
            </p:nvSpPr>
            <p:spPr>
              <a:xfrm>
                <a:off x="1835696" y="2355726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1" name="Gleichschenkliges Dreieck 10"/>
              <p:cNvSpPr/>
              <p:nvPr/>
            </p:nvSpPr>
            <p:spPr>
              <a:xfrm flipV="1">
                <a:off x="1835696" y="2427734"/>
                <a:ext cx="144016" cy="1440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2" name="Gleichschenkliges Dreieck 11"/>
              <p:cNvSpPr/>
              <p:nvPr/>
            </p:nvSpPr>
            <p:spPr>
              <a:xfrm flipV="1">
                <a:off x="3059832" y="2427734"/>
                <a:ext cx="144016" cy="1440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3" name="Gerade Verbindung 12"/>
            <p:cNvCxnSpPr/>
            <p:nvPr/>
          </p:nvCxnSpPr>
          <p:spPr>
            <a:xfrm rot="5400000" flipH="1" flipV="1">
              <a:off x="575556" y="3111810"/>
              <a:ext cx="792088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5400000" flipH="1" flipV="1">
              <a:off x="2735796" y="3111810"/>
              <a:ext cx="792088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 rot="10800000">
              <a:off x="971600" y="2715766"/>
              <a:ext cx="72008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 rot="10800000">
              <a:off x="2267744" y="2715766"/>
              <a:ext cx="864096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5400000">
              <a:off x="2087724" y="2535746"/>
              <a:ext cx="36004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 rot="5400000">
              <a:off x="1511660" y="2535746"/>
              <a:ext cx="360040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Gestreifter Pfeil nach rechts 18"/>
            <p:cNvSpPr/>
            <p:nvPr/>
          </p:nvSpPr>
          <p:spPr>
            <a:xfrm rot="5400000">
              <a:off x="1403648" y="2211710"/>
              <a:ext cx="1224136" cy="360040"/>
            </a:xfrm>
            <a:prstGeom prst="stripedRightArrow">
              <a:avLst>
                <a:gd name="adj1" fmla="val 50000"/>
                <a:gd name="adj2" fmla="val 1184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1578525" y="3075806"/>
              <a:ext cx="1008111" cy="32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err="1" smtClean="0">
                  <a:latin typeface="Futura Md" pitchFamily="34" charset="0"/>
                </a:rPr>
                <a:t>vákum</a:t>
              </a:r>
              <a:endParaRPr lang="de-DE" sz="800" b="1" dirty="0" smtClean="0">
                <a:latin typeface="Futura Md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-28000" contrast="30000"/>
          </a:blip>
          <a:srcRect/>
          <a:stretch>
            <a:fillRect/>
          </a:stretch>
        </p:blipFill>
        <p:spPr bwMode="auto">
          <a:xfrm>
            <a:off x="1331640" y="3219822"/>
            <a:ext cx="66105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bgerundetes Rechteck 23"/>
          <p:cNvSpPr/>
          <p:nvPr/>
        </p:nvSpPr>
        <p:spPr>
          <a:xfrm>
            <a:off x="683568" y="1059582"/>
            <a:ext cx="2448272" cy="817245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b="1" dirty="0" smtClean="0">
                <a:latin typeface="Futura Md" pitchFamily="34" charset="0"/>
              </a:rPr>
              <a:t>hőmérséklet befolyás</a:t>
            </a:r>
            <a:endParaRPr lang="de-DE" sz="1400" b="1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 smtClean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adott esetben a szenzorban kompenzálva</a:t>
            </a:r>
            <a:endParaRPr lang="de-DE" sz="1400" dirty="0" smtClean="0">
              <a:latin typeface="Futura Md" pitchFamily="34" charset="0"/>
            </a:endParaRPr>
          </a:p>
        </p:txBody>
      </p:sp>
      <p:sp>
        <p:nvSpPr>
          <p:cNvPr id="26" name="Rechteck 25"/>
          <p:cNvSpPr/>
          <p:nvPr/>
        </p:nvSpPr>
        <p:spPr>
          <a:xfrm>
            <a:off x="6319831" y="3603864"/>
            <a:ext cx="1512168" cy="14401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Rechteck 26"/>
          <p:cNvSpPr/>
          <p:nvPr/>
        </p:nvSpPr>
        <p:spPr>
          <a:xfrm>
            <a:off x="6594771" y="3459848"/>
            <a:ext cx="870642" cy="144016"/>
          </a:xfrm>
          <a:prstGeom prst="rect">
            <a:avLst/>
          </a:prstGeom>
          <a:solidFill>
            <a:schemeClr val="bg1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8" name="Gruppieren 27"/>
          <p:cNvGrpSpPr/>
          <p:nvPr/>
        </p:nvGrpSpPr>
        <p:grpSpPr>
          <a:xfrm>
            <a:off x="6594771" y="3315832"/>
            <a:ext cx="870642" cy="144016"/>
            <a:chOff x="1835696" y="2355726"/>
            <a:chExt cx="1368152" cy="216024"/>
          </a:xfrm>
          <a:solidFill>
            <a:schemeClr val="bg1">
              <a:lumMod val="50000"/>
            </a:schemeClr>
          </a:solidFill>
        </p:grpSpPr>
        <p:sp>
          <p:nvSpPr>
            <p:cNvPr id="37" name="Rechteck 36"/>
            <p:cNvSpPr/>
            <p:nvPr/>
          </p:nvSpPr>
          <p:spPr>
            <a:xfrm>
              <a:off x="1835696" y="2355726"/>
              <a:ext cx="1368152" cy="7200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Gleichschenkliges Dreieck 37"/>
            <p:cNvSpPr/>
            <p:nvPr/>
          </p:nvSpPr>
          <p:spPr>
            <a:xfrm flipV="1">
              <a:off x="1835696" y="2427734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9" name="Gleichschenkliges Dreieck 38"/>
            <p:cNvSpPr/>
            <p:nvPr/>
          </p:nvSpPr>
          <p:spPr>
            <a:xfrm flipV="1">
              <a:off x="3059832" y="2427734"/>
              <a:ext cx="144016" cy="14401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9" name="Gerade Verbindung 28"/>
          <p:cNvCxnSpPr/>
          <p:nvPr/>
        </p:nvCxnSpPr>
        <p:spPr>
          <a:xfrm rot="5400000" flipH="1" flipV="1">
            <a:off x="6101625" y="3339835"/>
            <a:ext cx="528059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rot="5400000" flipH="1" flipV="1">
            <a:off x="7476323" y="3339835"/>
            <a:ext cx="528059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rot="10800000">
            <a:off x="6365654" y="3075805"/>
            <a:ext cx="458233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rot="10800000">
            <a:off x="7190473" y="3075805"/>
            <a:ext cx="549879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/>
          <p:cNvCxnSpPr/>
          <p:nvPr/>
        </p:nvCxnSpPr>
        <p:spPr>
          <a:xfrm rot="5400000">
            <a:off x="7070460" y="2955792"/>
            <a:ext cx="240027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rot="5400000">
            <a:off x="6703874" y="2955792"/>
            <a:ext cx="240027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estreifter Pfeil nach rechts 34"/>
          <p:cNvSpPr/>
          <p:nvPr/>
        </p:nvSpPr>
        <p:spPr>
          <a:xfrm rot="5400000">
            <a:off x="6552219" y="2435371"/>
            <a:ext cx="936104" cy="536787"/>
          </a:xfrm>
          <a:prstGeom prst="stripedRightArrow">
            <a:avLst>
              <a:gd name="adj1" fmla="val 50000"/>
              <a:gd name="adj2" fmla="val 118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Textfeld 35"/>
          <p:cNvSpPr txBox="1"/>
          <p:nvPr/>
        </p:nvSpPr>
        <p:spPr>
          <a:xfrm>
            <a:off x="6751879" y="3315832"/>
            <a:ext cx="6415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 smtClean="0">
                <a:latin typeface="Futura Md" pitchFamily="34" charset="0"/>
              </a:rPr>
              <a:t>Vakuum</a:t>
            </a:r>
          </a:p>
        </p:txBody>
      </p:sp>
      <p:sp>
        <p:nvSpPr>
          <p:cNvPr id="40" name="Abgerundetes Rechteck 39"/>
          <p:cNvSpPr/>
          <p:nvPr/>
        </p:nvSpPr>
        <p:spPr>
          <a:xfrm>
            <a:off x="5599750" y="1083584"/>
            <a:ext cx="3024336" cy="1532334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hu-HU" sz="1400" b="1" dirty="0" smtClean="0">
                <a:latin typeface="Futura Md" pitchFamily="34" charset="0"/>
              </a:rPr>
              <a:t>Méréstartomány és rombolási küszöb</a:t>
            </a:r>
            <a:endParaRPr lang="de-DE" sz="1400" b="1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 smtClean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a méréstartomány normál nyomásokra alkalmas</a:t>
            </a:r>
            <a:endParaRPr lang="de-DE" sz="14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 smtClean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magas nyomás tönkreteszi a szenzort</a:t>
            </a:r>
            <a:endParaRPr lang="de-DE" sz="1400" dirty="0" smtClean="0">
              <a:latin typeface="Futura Md" pitchFamily="34" charset="0"/>
            </a:endParaRPr>
          </a:p>
        </p:txBody>
      </p:sp>
      <p:pic>
        <p:nvPicPr>
          <p:cNvPr id="1028" name="Picture 4" descr="S:\Tools\Icons\cross_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7576" y="3027800"/>
            <a:ext cx="609600" cy="609600"/>
          </a:xfrm>
          <a:prstGeom prst="rect">
            <a:avLst/>
          </a:prstGeom>
          <a:noFill/>
        </p:spPr>
      </p:pic>
      <p:sp>
        <p:nvSpPr>
          <p:cNvPr id="55" name="Abgerundetes Rechteck 54"/>
          <p:cNvSpPr/>
          <p:nvPr/>
        </p:nvSpPr>
        <p:spPr>
          <a:xfrm>
            <a:off x="2771800" y="3723878"/>
            <a:ext cx="2448272" cy="817245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szakszerű kezelésnél az élettartam gyakorlatilag korlátlan</a:t>
            </a:r>
            <a:endParaRPr lang="de-DE" sz="1400" dirty="0" smtClean="0">
              <a:latin typeface="Futura M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/>
          <a:lstStyle/>
          <a:p>
            <a:r>
              <a:rPr lang="hu-HU" dirty="0" err="1" smtClean="0"/>
              <a:t>Jelkiértékelés</a:t>
            </a:r>
            <a:r>
              <a:rPr lang="hu-HU" dirty="0" smtClean="0"/>
              <a:t> és kijelzés</a:t>
            </a:r>
            <a:endParaRPr lang="de-DE" dirty="0"/>
          </a:p>
        </p:txBody>
      </p:sp>
      <p:sp>
        <p:nvSpPr>
          <p:cNvPr id="7" name="Abgerundetes Rechteck 6"/>
          <p:cNvSpPr/>
          <p:nvPr/>
        </p:nvSpPr>
        <p:spPr>
          <a:xfrm>
            <a:off x="5940152" y="1203596"/>
            <a:ext cx="1728192" cy="2155329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100" u="sng" dirty="0" smtClean="0">
                <a:latin typeface="Futura Md" pitchFamily="34" charset="0"/>
              </a:rPr>
              <a:t>üzemeltetés</a:t>
            </a:r>
            <a:endParaRPr lang="de-DE" sz="1400" u="sng" dirty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átszámítás a kalibrációs görbék szerint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adott esetben korrekció számítás hőmérsékletre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 kijelzett érték „kisimítása”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átszámítás más egységekre</a:t>
            </a:r>
            <a:endParaRPr lang="de-DE" sz="1100" dirty="0">
              <a:latin typeface="Futura Md" pitchFamily="34" charset="0"/>
            </a:endParaRPr>
          </a:p>
        </p:txBody>
      </p:sp>
      <p:sp>
        <p:nvSpPr>
          <p:cNvPr id="8" name="Eingekerbter Pfeil nach rechts 7"/>
          <p:cNvSpPr/>
          <p:nvPr/>
        </p:nvSpPr>
        <p:spPr>
          <a:xfrm>
            <a:off x="755576" y="2283718"/>
            <a:ext cx="432047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2" descr="P:\TEMP\Doll\von Werner\SPECTRAplus_6z_20100420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1851670"/>
            <a:ext cx="827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bgerundetes Rechteck 9"/>
          <p:cNvSpPr/>
          <p:nvPr/>
        </p:nvSpPr>
        <p:spPr>
          <a:xfrm>
            <a:off x="3563888" y="1203596"/>
            <a:ext cx="1728192" cy="1600438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1100" u="sng" dirty="0">
                <a:latin typeface="Futura Md" pitchFamily="34" charset="0"/>
              </a:rPr>
              <a:t> </a:t>
            </a:r>
            <a:r>
              <a:rPr lang="hu-HU" sz="1100" u="sng" dirty="0" smtClean="0">
                <a:latin typeface="Futura Md" pitchFamily="34" charset="0"/>
              </a:rPr>
              <a:t>bekapcsolás után</a:t>
            </a:r>
            <a:endParaRPr lang="de-DE" sz="1100" u="sng" dirty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nullpontfelvétel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 szenzor ellenőrzése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adott esetben ismételt nullpontfelvétel a további méréseknél</a:t>
            </a:r>
            <a:endParaRPr lang="de-DE" sz="1100" dirty="0">
              <a:latin typeface="Futura Md" pitchFamily="34" charset="0"/>
            </a:endParaRPr>
          </a:p>
        </p:txBody>
      </p:sp>
      <p:sp>
        <p:nvSpPr>
          <p:cNvPr id="12" name="Eingekerbter Pfeil nach rechts 11"/>
          <p:cNvSpPr/>
          <p:nvPr/>
        </p:nvSpPr>
        <p:spPr>
          <a:xfrm>
            <a:off x="5436096" y="2211710"/>
            <a:ext cx="432048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1259632" y="1203597"/>
            <a:ext cx="1728192" cy="1413153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hu-HU" sz="1100" u="sng" dirty="0" smtClean="0">
                <a:latin typeface="Futura Md" pitchFamily="34" charset="0"/>
              </a:rPr>
              <a:t>Gyári beállítás</a:t>
            </a:r>
            <a:endParaRPr lang="de-DE" sz="1100" u="sng" dirty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 nyomás és a szenzorjel közötti </a:t>
            </a:r>
            <a:r>
              <a:rPr lang="hu-HU" sz="1100" dirty="0" err="1" smtClean="0">
                <a:latin typeface="Futura Md" pitchFamily="34" charset="0"/>
              </a:rPr>
              <a:t>inviduvideális</a:t>
            </a:r>
            <a:r>
              <a:rPr lang="hu-HU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összefüggés felvétele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hosszú idejű stabilitás</a:t>
            </a:r>
            <a:endParaRPr lang="de-DE" sz="1400" dirty="0">
              <a:latin typeface="Futura Md" pitchFamily="34" charset="0"/>
            </a:endParaRPr>
          </a:p>
        </p:txBody>
      </p:sp>
      <p:sp>
        <p:nvSpPr>
          <p:cNvPr id="14" name="Eingekerbter Pfeil nach rechts 13"/>
          <p:cNvSpPr/>
          <p:nvPr/>
        </p:nvSpPr>
        <p:spPr>
          <a:xfrm>
            <a:off x="3059832" y="2283718"/>
            <a:ext cx="432047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>
            <a:off x="107504" y="1779661"/>
            <a:ext cx="576064" cy="936105"/>
            <a:chOff x="107504" y="1779661"/>
            <a:chExt cx="1008112" cy="936105"/>
          </a:xfrm>
        </p:grpSpPr>
        <p:sp>
          <p:nvSpPr>
            <p:cNvPr id="16" name="Rechteck 15"/>
            <p:cNvSpPr/>
            <p:nvPr/>
          </p:nvSpPr>
          <p:spPr>
            <a:xfrm>
              <a:off x="107504" y="2611754"/>
              <a:ext cx="1008112" cy="104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290797" y="2507743"/>
              <a:ext cx="580428" cy="104012"/>
            </a:xfrm>
            <a:prstGeom prst="rect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8" name="Gruppieren 8"/>
            <p:cNvGrpSpPr/>
            <p:nvPr/>
          </p:nvGrpSpPr>
          <p:grpSpPr>
            <a:xfrm>
              <a:off x="290797" y="2403742"/>
              <a:ext cx="580428" cy="104013"/>
              <a:chOff x="1835696" y="2355726"/>
              <a:chExt cx="1368152" cy="216024"/>
            </a:xfrm>
            <a:solidFill>
              <a:schemeClr val="bg1">
                <a:lumMod val="50000"/>
              </a:schemeClr>
            </a:solidFill>
          </p:grpSpPr>
          <p:sp>
            <p:nvSpPr>
              <p:cNvPr id="26" name="Rechteck 25"/>
              <p:cNvSpPr/>
              <p:nvPr/>
            </p:nvSpPr>
            <p:spPr>
              <a:xfrm>
                <a:off x="1835696" y="2355726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Gleichschenkliges Dreieck 26"/>
              <p:cNvSpPr/>
              <p:nvPr/>
            </p:nvSpPr>
            <p:spPr>
              <a:xfrm flipV="1">
                <a:off x="1835696" y="2427734"/>
                <a:ext cx="144016" cy="1440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8" name="Gleichschenkliges Dreieck 27"/>
              <p:cNvSpPr/>
              <p:nvPr/>
            </p:nvSpPr>
            <p:spPr>
              <a:xfrm flipV="1">
                <a:off x="3059832" y="2427734"/>
                <a:ext cx="144016" cy="1440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19" name="Gerade Verbindung 18"/>
            <p:cNvCxnSpPr/>
            <p:nvPr/>
          </p:nvCxnSpPr>
          <p:spPr>
            <a:xfrm rot="5400000" flipH="1" flipV="1">
              <a:off x="-52635" y="2421067"/>
              <a:ext cx="381376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 rot="5400000" flipH="1" flipV="1">
              <a:off x="863830" y="2421067"/>
              <a:ext cx="381376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 rot="10800000">
              <a:off x="138053" y="2230379"/>
              <a:ext cx="305488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 rot="10800000">
              <a:off x="687932" y="2230379"/>
              <a:ext cx="366586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 rot="5400000">
              <a:off x="601256" y="2143702"/>
              <a:ext cx="173353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 rot="5400000">
              <a:off x="356865" y="2143702"/>
              <a:ext cx="173353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Gestreifter Pfeil nach rechts 24"/>
            <p:cNvSpPr/>
            <p:nvPr/>
          </p:nvSpPr>
          <p:spPr>
            <a:xfrm rot="5400000">
              <a:off x="286312" y="1997989"/>
              <a:ext cx="589399" cy="152744"/>
            </a:xfrm>
            <a:prstGeom prst="stripedRightArrow">
              <a:avLst>
                <a:gd name="adj1" fmla="val 50000"/>
                <a:gd name="adj2" fmla="val 1184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1403648" y="2787774"/>
            <a:ext cx="1656184" cy="1263387"/>
            <a:chOff x="1763688" y="2787772"/>
            <a:chExt cx="2416358" cy="1525917"/>
          </a:xfrm>
        </p:grpSpPr>
        <p:sp>
          <p:nvSpPr>
            <p:cNvPr id="29" name="Rechteck 28"/>
            <p:cNvSpPr/>
            <p:nvPr/>
          </p:nvSpPr>
          <p:spPr>
            <a:xfrm>
              <a:off x="1979712" y="3147814"/>
              <a:ext cx="1656184" cy="93610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0" name="Gerade Verbindung mit Pfeil 29"/>
            <p:cNvCxnSpPr/>
            <p:nvPr/>
          </p:nvCxnSpPr>
          <p:spPr>
            <a:xfrm rot="5400000" flipH="1" flipV="1">
              <a:off x="1439652" y="3543858"/>
              <a:ext cx="108012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mit Pfeil 30"/>
            <p:cNvCxnSpPr/>
            <p:nvPr/>
          </p:nvCxnSpPr>
          <p:spPr>
            <a:xfrm>
              <a:off x="1979712" y="4083918"/>
              <a:ext cx="18002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Freihandform 31"/>
            <p:cNvSpPr/>
            <p:nvPr/>
          </p:nvSpPr>
          <p:spPr>
            <a:xfrm>
              <a:off x="1977020" y="3215189"/>
              <a:ext cx="1466603" cy="855023"/>
            </a:xfrm>
            <a:custGeom>
              <a:avLst/>
              <a:gdLst>
                <a:gd name="connsiteX0" fmla="*/ 0 w 1466603"/>
                <a:gd name="connsiteY0" fmla="*/ 855023 h 855023"/>
                <a:gd name="connsiteX1" fmla="*/ 629392 w 1466603"/>
                <a:gd name="connsiteY1" fmla="*/ 350322 h 855023"/>
                <a:gd name="connsiteX2" fmla="*/ 1021278 w 1466603"/>
                <a:gd name="connsiteY2" fmla="*/ 124691 h 855023"/>
                <a:gd name="connsiteX3" fmla="*/ 1466603 w 1466603"/>
                <a:gd name="connsiteY3" fmla="*/ 0 h 855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6603" h="855023">
                  <a:moveTo>
                    <a:pt x="0" y="855023"/>
                  </a:moveTo>
                  <a:cubicBezTo>
                    <a:pt x="229589" y="663533"/>
                    <a:pt x="459179" y="472044"/>
                    <a:pt x="629392" y="350322"/>
                  </a:cubicBezTo>
                  <a:cubicBezTo>
                    <a:pt x="799605" y="228600"/>
                    <a:pt x="881743" y="183078"/>
                    <a:pt x="1021278" y="124691"/>
                  </a:cubicBezTo>
                  <a:cubicBezTo>
                    <a:pt x="1160813" y="66304"/>
                    <a:pt x="1313708" y="33152"/>
                    <a:pt x="1466603" y="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aute 32"/>
            <p:cNvSpPr/>
            <p:nvPr/>
          </p:nvSpPr>
          <p:spPr>
            <a:xfrm>
              <a:off x="2123728" y="3813700"/>
              <a:ext cx="144016" cy="144016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aute 33"/>
            <p:cNvSpPr/>
            <p:nvPr/>
          </p:nvSpPr>
          <p:spPr>
            <a:xfrm>
              <a:off x="2411760" y="3592490"/>
              <a:ext cx="144016" cy="144016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aute 34"/>
            <p:cNvSpPr/>
            <p:nvPr/>
          </p:nvSpPr>
          <p:spPr>
            <a:xfrm>
              <a:off x="2699792" y="3387590"/>
              <a:ext cx="144016" cy="144016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aute 35"/>
            <p:cNvSpPr/>
            <p:nvPr/>
          </p:nvSpPr>
          <p:spPr>
            <a:xfrm>
              <a:off x="3131840" y="3202008"/>
              <a:ext cx="144016" cy="144016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3249847" y="4053476"/>
              <a:ext cx="930199" cy="26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smtClean="0">
                  <a:latin typeface="Futura Md" pitchFamily="34" charset="0"/>
                </a:rPr>
                <a:t>nyomás</a:t>
              </a:r>
              <a:endParaRPr lang="de-DE" sz="600" b="1" dirty="0" smtClean="0">
                <a:latin typeface="Futura Md" pitchFamily="34" charset="0"/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1763688" y="2787772"/>
              <a:ext cx="945531" cy="2602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800" b="1" dirty="0" err="1" smtClean="0">
                  <a:latin typeface="Futura Md" pitchFamily="34" charset="0"/>
                </a:rPr>
                <a:t>mV</a:t>
              </a:r>
              <a:endParaRPr lang="de-DE" sz="800" b="1" dirty="0" smtClean="0">
                <a:latin typeface="Futura Md" pitchFamily="34" charset="0"/>
              </a:endParaRPr>
            </a:p>
          </p:txBody>
        </p:sp>
      </p:grpSp>
      <p:sp>
        <p:nvSpPr>
          <p:cNvPr id="40" name="Eingekerbter Pfeil nach rechts 39"/>
          <p:cNvSpPr/>
          <p:nvPr/>
        </p:nvSpPr>
        <p:spPr>
          <a:xfrm>
            <a:off x="7740352" y="2211710"/>
            <a:ext cx="432048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hu-HU" dirty="0" smtClean="0"/>
              <a:t>Jelképzés kiértékelés és kijelzés</a:t>
            </a:r>
            <a:endParaRPr lang="de-DE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683568" y="1923678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nyomás</a:t>
            </a:r>
            <a:endParaRPr lang="de-DE" sz="1800" b="1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3131840" y="915566"/>
            <a:ext cx="5472608" cy="71508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elektrokémiai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szenzor</a:t>
            </a: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O2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-</a:t>
            </a:r>
            <a:r>
              <a:rPr lang="hu-HU" sz="1800" dirty="0" err="1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ra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elektrokémiai szenzorok toxikus gázokra</a:t>
            </a:r>
            <a:endParaRPr lang="de-DE" sz="1800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 bwMode="auto">
          <a:xfrm>
            <a:off x="723900" y="843558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gázszenzor</a:t>
            </a:r>
            <a:endParaRPr lang="de-DE" sz="1800" b="1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3131840" y="1923678"/>
            <a:ext cx="5472608" cy="71508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nyomás-, differencianyomás szenzor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abszolútnyomás szenzor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21" name="Inhaltsplatzhalter 2"/>
          <p:cNvSpPr txBox="1">
            <a:spLocks/>
          </p:cNvSpPr>
          <p:nvPr/>
        </p:nvSpPr>
        <p:spPr bwMode="auto">
          <a:xfrm>
            <a:off x="683568" y="2859782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latin typeface="Futura Md" pitchFamily="34" charset="0"/>
              </a:rPr>
              <a:t>hőmérséklet</a:t>
            </a:r>
            <a:endParaRPr lang="de-DE" sz="1800" b="1" dirty="0">
              <a:latin typeface="Futura Md" pitchFamily="34" charset="0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3131840" y="2859782"/>
            <a:ext cx="5472608" cy="715089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latin typeface="Futura Md" pitchFamily="34" charset="0"/>
              </a:rPr>
              <a:t> </a:t>
            </a:r>
            <a:r>
              <a:rPr lang="hu-HU" sz="1800" dirty="0" smtClean="0">
                <a:latin typeface="Futura Md" pitchFamily="34" charset="0"/>
              </a:rPr>
              <a:t>ellenállás hőmérők</a:t>
            </a:r>
            <a:endParaRPr lang="de-DE" sz="18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>
                <a:latin typeface="Futura Md" pitchFamily="34" charset="0"/>
              </a:rPr>
              <a:t> </a:t>
            </a:r>
            <a:r>
              <a:rPr lang="hu-HU" sz="1800" dirty="0" smtClean="0">
                <a:latin typeface="Futura Md" pitchFamily="34" charset="0"/>
              </a:rPr>
              <a:t>hőelemek</a:t>
            </a:r>
            <a:endParaRPr lang="de-DE" sz="1800" dirty="0" smtClean="0">
              <a:latin typeface="Futura Md" pitchFamily="34" charset="0"/>
            </a:endParaRPr>
          </a:p>
        </p:txBody>
      </p:sp>
      <p:sp>
        <p:nvSpPr>
          <p:cNvPr id="23" name="Inhaltsplatzhalter 2"/>
          <p:cNvSpPr txBox="1">
            <a:spLocks/>
          </p:cNvSpPr>
          <p:nvPr/>
        </p:nvSpPr>
        <p:spPr bwMode="auto">
          <a:xfrm>
            <a:off x="683568" y="3872885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egyéb</a:t>
            </a:r>
            <a:endParaRPr lang="de-DE" sz="1800" b="1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3131840" y="3872885"/>
            <a:ext cx="5472608" cy="71508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HC –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szonda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gázelőkészítés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bgerundetes Rechteck 16"/>
          <p:cNvSpPr/>
          <p:nvPr/>
        </p:nvSpPr>
        <p:spPr>
          <a:xfrm>
            <a:off x="3563888" y="1275606"/>
            <a:ext cx="1872208" cy="3964067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100" dirty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különböző konstrukciók nagy száma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Pt100, Pt1000, … </a:t>
            </a:r>
          </a:p>
          <a:p>
            <a:pPr>
              <a:defRPr/>
            </a:pPr>
            <a:endParaRPr lang="de-DE" sz="1100" dirty="0" smtClean="0">
              <a:latin typeface="Futura Md" pitchFamily="34" charset="0"/>
            </a:endParaRPr>
          </a:p>
          <a:p>
            <a:pPr>
              <a:defRPr/>
            </a:pPr>
            <a:endParaRPr lang="de-DE" sz="1100" dirty="0" smtClean="0">
              <a:latin typeface="Futura Md" pitchFamily="34" charset="0"/>
            </a:endParaRPr>
          </a:p>
          <a:p>
            <a:pPr>
              <a:defRPr/>
            </a:pPr>
            <a:endParaRPr lang="de-DE" sz="1100" dirty="0" smtClean="0">
              <a:latin typeface="Futura Md" pitchFamily="34" charset="0"/>
            </a:endParaRPr>
          </a:p>
          <a:p>
            <a:pPr>
              <a:defRPr/>
            </a:pPr>
            <a:endParaRPr lang="de-DE" sz="1100" dirty="0" smtClean="0">
              <a:latin typeface="Futura Md" pitchFamily="34" charset="0"/>
            </a:endParaRPr>
          </a:p>
          <a:p>
            <a:pPr>
              <a:defRPr/>
            </a:pPr>
            <a:endParaRPr lang="de-DE" sz="1100" dirty="0" smtClean="0">
              <a:latin typeface="Futura Md" pitchFamily="34" charset="0"/>
            </a:endParaRPr>
          </a:p>
          <a:p>
            <a:pPr>
              <a:defRPr/>
            </a:pPr>
            <a:endParaRPr lang="de-DE" sz="1100" dirty="0" smtClean="0">
              <a:latin typeface="Futura Md" pitchFamily="34" charset="0"/>
            </a:endParaRPr>
          </a:p>
          <a:p>
            <a:pPr>
              <a:defRPr/>
            </a:pP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félvezető szenzor is lehet</a:t>
            </a:r>
            <a:r>
              <a:rPr lang="de-DE" sz="1100" dirty="0" smtClean="0">
                <a:latin typeface="Futura Md" pitchFamily="34" charset="0"/>
              </a:rPr>
              <a:t>: KTY</a:t>
            </a:r>
          </a:p>
          <a:p>
            <a:pPr>
              <a:defRPr/>
            </a:pP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adott esetben védőburkolat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de-DE" sz="1100" dirty="0" smtClean="0">
              <a:latin typeface="Futura Md" pitchFamily="34" charset="0"/>
            </a:endParaRPr>
          </a:p>
          <a:p>
            <a:pPr>
              <a:defRPr/>
            </a:pPr>
            <a:endParaRPr lang="de-DE" sz="1100" dirty="0">
              <a:latin typeface="Futura Md" pitchFamily="34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Jelképződés</a:t>
            </a:r>
            <a:r>
              <a:rPr lang="de-DE" dirty="0" smtClean="0"/>
              <a:t> (1 / 2)</a:t>
            </a:r>
            <a:br>
              <a:rPr lang="de-DE" dirty="0" smtClean="0"/>
            </a:br>
            <a:r>
              <a:rPr lang="hu-HU" sz="1800" dirty="0" smtClean="0"/>
              <a:t>hőellenállás szenzorok</a:t>
            </a:r>
            <a:endParaRPr lang="de-DE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467544" y="1347614"/>
            <a:ext cx="1584928" cy="1926402"/>
            <a:chOff x="754824" y="1437436"/>
            <a:chExt cx="1584928" cy="1926402"/>
          </a:xfrm>
        </p:grpSpPr>
        <p:pic>
          <p:nvPicPr>
            <p:cNvPr id="1026" name="Picture 2" descr="S:\Schulungen\tmp\pt100.jpeg"/>
            <p:cNvPicPr>
              <a:picLocks noChangeAspect="1" noChangeArrowheads="1"/>
            </p:cNvPicPr>
            <p:nvPr/>
          </p:nvPicPr>
          <p:blipFill>
            <a:blip r:embed="rId3" cstate="print">
              <a:lum bright="-13000"/>
            </a:blip>
            <a:srcRect/>
            <a:stretch>
              <a:fillRect/>
            </a:stretch>
          </p:blipFill>
          <p:spPr bwMode="auto">
            <a:xfrm>
              <a:off x="827584" y="1491630"/>
              <a:ext cx="1512168" cy="1047316"/>
            </a:xfrm>
            <a:prstGeom prst="rect">
              <a:avLst/>
            </a:prstGeom>
            <a:noFill/>
            <a:effectLst/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4" cstate="print">
              <a:lum bright="-28000" contrast="30000"/>
            </a:blip>
            <a:srcRect/>
            <a:stretch>
              <a:fillRect/>
            </a:stretch>
          </p:blipFill>
          <p:spPr bwMode="auto">
            <a:xfrm>
              <a:off x="1043608" y="2643758"/>
              <a:ext cx="661057" cy="72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hteck 8"/>
            <p:cNvSpPr/>
            <p:nvPr/>
          </p:nvSpPr>
          <p:spPr>
            <a:xfrm>
              <a:off x="755576" y="2518308"/>
              <a:ext cx="1584176" cy="7200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>
              <a:off x="754824" y="1437436"/>
              <a:ext cx="1584176" cy="7200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Rechteckige Legende 12"/>
          <p:cNvSpPr/>
          <p:nvPr/>
        </p:nvSpPr>
        <p:spPr>
          <a:xfrm>
            <a:off x="1907704" y="2067694"/>
            <a:ext cx="936104" cy="432048"/>
          </a:xfrm>
          <a:prstGeom prst="wedgeRectCallout">
            <a:avLst>
              <a:gd name="adj1" fmla="val -144598"/>
              <a:gd name="adj2" fmla="val -2293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chemeClr val="dk1"/>
                </a:solidFill>
              </a:rPr>
              <a:t>Pl. platina struktúra</a:t>
            </a:r>
            <a:endParaRPr lang="de-DE" sz="1000" dirty="0">
              <a:solidFill>
                <a:schemeClr val="dk1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467544" y="3291830"/>
            <a:ext cx="1872208" cy="851297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100" dirty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hőmérséklet változás</a:t>
            </a:r>
            <a:endParaRPr lang="de-DE" sz="1100" dirty="0" smtClean="0">
              <a:latin typeface="Futura Md" pitchFamily="34" charset="0"/>
            </a:endParaRPr>
          </a:p>
          <a:p>
            <a:pPr algn="ctr">
              <a:defRPr/>
            </a:pPr>
            <a:r>
              <a:rPr lang="de-DE" sz="1100" dirty="0" smtClean="0">
                <a:latin typeface="Futura Md" pitchFamily="34" charset="0"/>
                <a:sym typeface="Wingdings"/>
              </a:rPr>
              <a:t></a:t>
            </a:r>
          </a:p>
          <a:p>
            <a:pPr algn="ctr">
              <a:defRPr/>
            </a:pPr>
            <a:r>
              <a:rPr lang="hu-HU" sz="1100" dirty="0" smtClean="0">
                <a:latin typeface="Futura Md" pitchFamily="34" charset="0"/>
                <a:sym typeface="Wingdings"/>
              </a:rPr>
              <a:t>Az elektromos ellenállás változása</a:t>
            </a:r>
            <a:endParaRPr lang="de-DE" sz="1100" dirty="0">
              <a:latin typeface="Futura Md" pitchFamily="34" charset="0"/>
            </a:endParaRPr>
          </a:p>
        </p:txBody>
      </p:sp>
      <p:pic>
        <p:nvPicPr>
          <p:cNvPr id="1027" name="Picture 3" descr="S:\Schulungen\tmp\thick-film-chip-resistor-3674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0320" y="2179326"/>
            <a:ext cx="968299" cy="1001688"/>
          </a:xfrm>
          <a:prstGeom prst="rect">
            <a:avLst/>
          </a:prstGeom>
          <a:noFill/>
        </p:spPr>
      </p:pic>
      <p:pic>
        <p:nvPicPr>
          <p:cNvPr id="1028" name="Picture 4" descr="S:\Schulungen\tmp\750px-Pt100_Sensor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8406" y="4084733"/>
            <a:ext cx="1152128" cy="921702"/>
          </a:xfrm>
          <a:prstGeom prst="rect">
            <a:avLst/>
          </a:prstGeom>
          <a:noFill/>
        </p:spPr>
      </p:pic>
      <p:sp>
        <p:nvSpPr>
          <p:cNvPr id="19" name="Abgerundetes Rechteck 18"/>
          <p:cNvSpPr/>
          <p:nvPr/>
        </p:nvSpPr>
        <p:spPr>
          <a:xfrm>
            <a:off x="6660232" y="1347614"/>
            <a:ext cx="1872208" cy="476726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1100" dirty="0">
                <a:latin typeface="Futura Md" pitchFamily="34" charset="0"/>
              </a:rPr>
              <a:t> </a:t>
            </a:r>
            <a:r>
              <a:rPr lang="hu-HU" sz="1100" b="1" dirty="0" smtClean="0">
                <a:latin typeface="Futura Md" pitchFamily="34" charset="0"/>
              </a:rPr>
              <a:t>jelképzés az abszolút hőmérséklettől függően</a:t>
            </a:r>
            <a:endParaRPr lang="de-DE" sz="1100" b="1" dirty="0" smtClean="0">
              <a:latin typeface="Futura Md" pitchFamily="34" charset="0"/>
            </a:endParaRPr>
          </a:p>
        </p:txBody>
      </p:sp>
      <p:sp>
        <p:nvSpPr>
          <p:cNvPr id="20" name="Eingekerbter Pfeil nach rechts 19"/>
          <p:cNvSpPr/>
          <p:nvPr/>
        </p:nvSpPr>
        <p:spPr>
          <a:xfrm>
            <a:off x="5940152" y="1563638"/>
            <a:ext cx="432048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/>
        </p:nvSpPr>
        <p:spPr>
          <a:xfrm>
            <a:off x="6660232" y="3579862"/>
            <a:ext cx="1872208" cy="1225868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egyszerű kezelés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abszolút hőmérséklet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kis hőmérsékleti tartomány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hu-HU" sz="1100" dirty="0" smtClean="0">
                <a:latin typeface="Futura Md" pitchFamily="34" charset="0"/>
              </a:rPr>
              <a:t> lassú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hu-HU" sz="1100" dirty="0" smtClean="0">
                <a:latin typeface="Futura Md" pitchFamily="34" charset="0"/>
              </a:rPr>
              <a:t> felületi </a:t>
            </a:r>
            <a:r>
              <a:rPr lang="hu-HU" sz="1100" dirty="0" smtClean="0">
                <a:latin typeface="Futura Md" pitchFamily="34" charset="0"/>
              </a:rPr>
              <a:t>szenzor</a:t>
            </a:r>
            <a:endParaRPr lang="de-DE" sz="1100" dirty="0" smtClean="0">
              <a:latin typeface="Futura M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hteck 51"/>
          <p:cNvSpPr/>
          <p:nvPr/>
        </p:nvSpPr>
        <p:spPr>
          <a:xfrm>
            <a:off x="683568" y="1563638"/>
            <a:ext cx="864096" cy="360040"/>
          </a:xfrm>
          <a:prstGeom prst="rect">
            <a:avLst/>
          </a:prstGeom>
          <a:solidFill>
            <a:schemeClr val="bg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jelképzés</a:t>
            </a:r>
            <a:r>
              <a:rPr lang="de-DE" dirty="0" smtClean="0"/>
              <a:t> (2 / 2)</a:t>
            </a:r>
            <a:br>
              <a:rPr lang="de-DE" dirty="0" smtClean="0"/>
            </a:br>
            <a:r>
              <a:rPr lang="hu-HU" sz="1800" dirty="0" smtClean="0"/>
              <a:t>hőelemek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 rot="16200000" flipV="1">
            <a:off x="825427" y="2993750"/>
            <a:ext cx="360040" cy="216024"/>
          </a:xfrm>
          <a:prstGeom prst="line">
            <a:avLst/>
          </a:prstGeom>
          <a:ln w="47625" cap="rnd" cmpd="sng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 rot="16200000" flipV="1">
            <a:off x="319469" y="2347608"/>
            <a:ext cx="1152128" cy="0"/>
          </a:xfrm>
          <a:prstGeom prst="line">
            <a:avLst/>
          </a:prstGeom>
          <a:ln w="47625" cap="rnd" cmpd="sng">
            <a:solidFill>
              <a:schemeClr val="accent6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 rot="5400000" flipH="1" flipV="1">
            <a:off x="1033560" y="2983702"/>
            <a:ext cx="360040" cy="216024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 rot="5400000" flipH="1" flipV="1">
            <a:off x="740504" y="2355726"/>
            <a:ext cx="1152128" cy="0"/>
          </a:xfrm>
          <a:prstGeom prst="line">
            <a:avLst/>
          </a:prstGeom>
          <a:ln w="57150" cap="rnd">
            <a:solidFill>
              <a:schemeClr val="tx2">
                <a:lumMod val="75000"/>
              </a:schemeClr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lum bright="-28000" contrast="30000"/>
          </a:blip>
          <a:srcRect/>
          <a:stretch>
            <a:fillRect/>
          </a:stretch>
        </p:blipFill>
        <p:spPr bwMode="auto">
          <a:xfrm>
            <a:off x="904412" y="3363838"/>
            <a:ext cx="499236" cy="54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Gewinkelte Verbindung 18"/>
          <p:cNvCxnSpPr>
            <a:endCxn id="26" idx="4"/>
          </p:cNvCxnSpPr>
          <p:nvPr/>
        </p:nvCxnSpPr>
        <p:spPr>
          <a:xfrm flipV="1">
            <a:off x="1331640" y="1417085"/>
            <a:ext cx="756084" cy="362577"/>
          </a:xfrm>
          <a:prstGeom prst="bentConnector2">
            <a:avLst/>
          </a:prstGeom>
          <a:ln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winkelte Verbindung 20"/>
          <p:cNvCxnSpPr>
            <a:endCxn id="26" idx="0"/>
          </p:cNvCxnSpPr>
          <p:nvPr/>
        </p:nvCxnSpPr>
        <p:spPr>
          <a:xfrm flipV="1">
            <a:off x="971600" y="1196560"/>
            <a:ext cx="1116124" cy="583103"/>
          </a:xfrm>
          <a:prstGeom prst="bentConnector4">
            <a:avLst>
              <a:gd name="adj1" fmla="val -6043"/>
              <a:gd name="adj2" fmla="val 139204"/>
            </a:avLst>
          </a:prstGeom>
          <a:ln>
            <a:solidFill>
              <a:schemeClr val="bg1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/>
          <p:cNvGrpSpPr/>
          <p:nvPr/>
        </p:nvGrpSpPr>
        <p:grpSpPr>
          <a:xfrm>
            <a:off x="1979712" y="1059582"/>
            <a:ext cx="216024" cy="504056"/>
            <a:chOff x="6660232" y="3050745"/>
            <a:chExt cx="504056" cy="1152128"/>
          </a:xfrm>
        </p:grpSpPr>
        <p:sp>
          <p:nvSpPr>
            <p:cNvPr id="25" name="Pfeil nach rechts 24"/>
            <p:cNvSpPr/>
            <p:nvPr/>
          </p:nvSpPr>
          <p:spPr>
            <a:xfrm rot="18413169">
              <a:off x="6328496" y="3526329"/>
              <a:ext cx="1152128" cy="20095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Ellipse 25"/>
            <p:cNvSpPr/>
            <p:nvPr/>
          </p:nvSpPr>
          <p:spPr>
            <a:xfrm>
              <a:off x="6660232" y="336383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" name="Textfeld 33"/>
          <p:cNvSpPr txBox="1"/>
          <p:nvPr/>
        </p:nvSpPr>
        <p:spPr>
          <a:xfrm>
            <a:off x="179512" y="228371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Futura Md" pitchFamily="34" charset="0"/>
              </a:rPr>
              <a:t>Anyag </a:t>
            </a:r>
            <a:r>
              <a:rPr lang="de-DE" sz="1000" dirty="0" smtClean="0">
                <a:latin typeface="Futura Md" pitchFamily="34" charset="0"/>
              </a:rPr>
              <a:t>1</a:t>
            </a:r>
          </a:p>
          <a:p>
            <a:r>
              <a:rPr lang="hu-HU" sz="1000" dirty="0" smtClean="0">
                <a:latin typeface="Futura Md" pitchFamily="34" charset="0"/>
              </a:rPr>
              <a:t>(Pl. Ni</a:t>
            </a:r>
            <a:r>
              <a:rPr lang="de-DE" sz="1000" dirty="0" smtClean="0">
                <a:latin typeface="Futura Md" pitchFamily="34" charset="0"/>
              </a:rPr>
              <a:t>)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1331640" y="2283718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Futura Md" pitchFamily="34" charset="0"/>
              </a:rPr>
              <a:t>anyag</a:t>
            </a:r>
            <a:r>
              <a:rPr lang="de-DE" sz="1000" dirty="0" smtClean="0">
                <a:latin typeface="Futura Md" pitchFamily="34" charset="0"/>
              </a:rPr>
              <a:t> 2:</a:t>
            </a:r>
          </a:p>
          <a:p>
            <a:r>
              <a:rPr lang="de-DE" sz="1000" dirty="0" smtClean="0">
                <a:latin typeface="Futura Md" pitchFamily="34" charset="0"/>
              </a:rPr>
              <a:t>(</a:t>
            </a:r>
            <a:r>
              <a:rPr lang="hu-HU" sz="1000" dirty="0" smtClean="0">
                <a:latin typeface="Futura Md" pitchFamily="34" charset="0"/>
              </a:rPr>
              <a:t>pl. </a:t>
            </a:r>
            <a:r>
              <a:rPr lang="hu-HU" sz="1000" dirty="0" err="1" smtClean="0">
                <a:latin typeface="Futura Md" pitchFamily="34" charset="0"/>
              </a:rPr>
              <a:t>Cr</a:t>
            </a:r>
            <a:r>
              <a:rPr lang="hu-HU" sz="1000" dirty="0" smtClean="0">
                <a:latin typeface="Futura Md" pitchFamily="34" charset="0"/>
              </a:rPr>
              <a:t>-Ni ötvözet</a:t>
            </a:r>
            <a:r>
              <a:rPr lang="de-DE" sz="1000" dirty="0" smtClean="0">
                <a:latin typeface="Futura Md" pitchFamily="34" charset="0"/>
              </a:rPr>
              <a:t>)</a:t>
            </a:r>
          </a:p>
        </p:txBody>
      </p:sp>
      <p:sp>
        <p:nvSpPr>
          <p:cNvPr id="37" name="Abgerundetes Rechteck 36"/>
          <p:cNvSpPr/>
          <p:nvPr/>
        </p:nvSpPr>
        <p:spPr>
          <a:xfrm>
            <a:off x="4170806" y="1061780"/>
            <a:ext cx="1729061" cy="1772096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1100" dirty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az elektromos feszültség arányos </a:t>
            </a:r>
            <a:r>
              <a:rPr lang="hu-HU" sz="1100" b="1" u="sng" dirty="0" smtClean="0">
                <a:latin typeface="Futura Md" pitchFamily="34" charset="0"/>
              </a:rPr>
              <a:t>a kontakt- és a referencia hely közötti hőmérsékletkülönb-</a:t>
            </a:r>
            <a:r>
              <a:rPr lang="hu-HU" sz="1100" b="1" u="sng" dirty="0" err="1" smtClean="0">
                <a:latin typeface="Futura Md" pitchFamily="34" charset="0"/>
              </a:rPr>
              <a:t>séggel</a:t>
            </a:r>
            <a:endParaRPr lang="de-DE" sz="1100" dirty="0" smtClean="0">
              <a:latin typeface="Futura Md" pitchFamily="34" charset="0"/>
            </a:endParaRPr>
          </a:p>
          <a:p>
            <a:pPr>
              <a:defRPr/>
            </a:pPr>
            <a:endParaRPr lang="de-DE" sz="1100" dirty="0" smtClean="0">
              <a:latin typeface="Futura Md" pitchFamily="34" charset="0"/>
            </a:endParaRPr>
          </a:p>
          <a:p>
            <a:pPr>
              <a:defRPr/>
            </a:pPr>
            <a:r>
              <a:rPr lang="de-DE" sz="1100" dirty="0" smtClean="0">
                <a:latin typeface="Futura Md" pitchFamily="34" charset="0"/>
              </a:rPr>
              <a:t>(</a:t>
            </a:r>
            <a:r>
              <a:rPr lang="hu-HU" sz="1100" dirty="0" smtClean="0">
                <a:latin typeface="Futura Md" pitchFamily="34" charset="0"/>
              </a:rPr>
              <a:t>termofeszültség</a:t>
            </a:r>
            <a:r>
              <a:rPr lang="de-DE" sz="1100" dirty="0" smtClean="0">
                <a:latin typeface="Futura Md" pitchFamily="34" charset="0"/>
              </a:rPr>
              <a:t>)</a:t>
            </a:r>
            <a:endParaRPr lang="de-DE" sz="1100" dirty="0">
              <a:latin typeface="Futura Md" pitchFamily="34" charset="0"/>
            </a:endParaRPr>
          </a:p>
        </p:txBody>
      </p:sp>
      <p:sp>
        <p:nvSpPr>
          <p:cNvPr id="38" name="Rechteckige Legende 37"/>
          <p:cNvSpPr/>
          <p:nvPr/>
        </p:nvSpPr>
        <p:spPr>
          <a:xfrm>
            <a:off x="3688854" y="1510734"/>
            <a:ext cx="576064" cy="144016"/>
          </a:xfrm>
          <a:prstGeom prst="wedgeRectCallout">
            <a:avLst>
              <a:gd name="adj1" fmla="val -298921"/>
              <a:gd name="adj2" fmla="val -17137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100" dirty="0" smtClean="0">
                <a:solidFill>
                  <a:schemeClr val="dk1"/>
                </a:solidFill>
                <a:latin typeface="Futura Md" pitchFamily="34" charset="0"/>
              </a:rPr>
              <a:t>itt</a:t>
            </a:r>
            <a:endParaRPr lang="de-DE" sz="1100" dirty="0">
              <a:solidFill>
                <a:schemeClr val="dk1"/>
              </a:solidFill>
              <a:latin typeface="Futura Md" pitchFamily="34" charset="0"/>
            </a:endParaRPr>
          </a:p>
        </p:txBody>
      </p:sp>
      <p:sp>
        <p:nvSpPr>
          <p:cNvPr id="39" name="Rechteckige Legende 38"/>
          <p:cNvSpPr/>
          <p:nvPr/>
        </p:nvSpPr>
        <p:spPr>
          <a:xfrm>
            <a:off x="3002896" y="2021794"/>
            <a:ext cx="1236810" cy="475967"/>
          </a:xfrm>
          <a:prstGeom prst="wedgeRectCallout">
            <a:avLst>
              <a:gd name="adj1" fmla="val -282901"/>
              <a:gd name="adj2" fmla="val -28601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100" dirty="0" err="1" smtClean="0">
                <a:solidFill>
                  <a:schemeClr val="dk1"/>
                </a:solidFill>
                <a:latin typeface="Futura Md" pitchFamily="34" charset="0"/>
              </a:rPr>
              <a:t>Übergabestelle</a:t>
            </a:r>
            <a:endParaRPr lang="de-DE" sz="1100" dirty="0">
              <a:solidFill>
                <a:schemeClr val="dk1"/>
              </a:solidFill>
              <a:latin typeface="Futura Md" pitchFamily="34" charset="0"/>
            </a:endParaRPr>
          </a:p>
        </p:txBody>
      </p:sp>
      <p:sp>
        <p:nvSpPr>
          <p:cNvPr id="40" name="Rechteckige Legende 39"/>
          <p:cNvSpPr/>
          <p:nvPr/>
        </p:nvSpPr>
        <p:spPr>
          <a:xfrm>
            <a:off x="3002895" y="2189079"/>
            <a:ext cx="1077723" cy="308683"/>
          </a:xfrm>
          <a:prstGeom prst="wedgeRectCallout">
            <a:avLst>
              <a:gd name="adj1" fmla="val -312472"/>
              <a:gd name="adj2" fmla="val 651583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1100" dirty="0" smtClean="0">
                <a:solidFill>
                  <a:schemeClr val="dk1"/>
                </a:solidFill>
                <a:latin typeface="Futura Md" pitchFamily="34" charset="0"/>
              </a:rPr>
              <a:t>kontakthelyek</a:t>
            </a:r>
            <a:endParaRPr lang="de-DE" sz="1100" dirty="0">
              <a:solidFill>
                <a:schemeClr val="dk1"/>
              </a:solidFill>
              <a:latin typeface="Futura Md" pitchFamily="34" charset="0"/>
            </a:endParaRPr>
          </a:p>
        </p:txBody>
      </p:sp>
      <p:sp>
        <p:nvSpPr>
          <p:cNvPr id="41" name="Abgerundetes Rechteck 40"/>
          <p:cNvSpPr/>
          <p:nvPr/>
        </p:nvSpPr>
        <p:spPr>
          <a:xfrm>
            <a:off x="6804248" y="1203598"/>
            <a:ext cx="1728192" cy="851297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1100" dirty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 referenciahely </a:t>
            </a:r>
            <a:r>
              <a:rPr lang="hu-HU" sz="1100" dirty="0" err="1" smtClean="0">
                <a:latin typeface="Futura Md" pitchFamily="34" charset="0"/>
              </a:rPr>
              <a:t>absz</a:t>
            </a:r>
            <a:r>
              <a:rPr lang="hu-HU" sz="1100" dirty="0" smtClean="0">
                <a:latin typeface="Futura Md" pitchFamily="34" charset="0"/>
              </a:rPr>
              <a:t>. hőmérsékletének a mérése szükséges </a:t>
            </a:r>
            <a:r>
              <a:rPr lang="de-DE" sz="1100" dirty="0" smtClean="0">
                <a:latin typeface="Futura Md" pitchFamily="34" charset="0"/>
              </a:rPr>
              <a:t>(Pt1000)</a:t>
            </a:r>
            <a:endParaRPr lang="de-DE" sz="1100" dirty="0">
              <a:latin typeface="Futura Md" pitchFamily="34" charset="0"/>
            </a:endParaRPr>
          </a:p>
        </p:txBody>
      </p:sp>
      <p:sp>
        <p:nvSpPr>
          <p:cNvPr id="42" name="Eingekerbter Pfeil nach rechts 41"/>
          <p:cNvSpPr/>
          <p:nvPr/>
        </p:nvSpPr>
        <p:spPr>
          <a:xfrm>
            <a:off x="6012160" y="1491630"/>
            <a:ext cx="432048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extfeld 42"/>
          <p:cNvSpPr txBox="1"/>
          <p:nvPr/>
        </p:nvSpPr>
        <p:spPr>
          <a:xfrm>
            <a:off x="899592" y="98757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 smtClean="0">
                <a:latin typeface="Futura Md" pitchFamily="34" charset="0"/>
              </a:rPr>
              <a:t>Jelvezeték (réz</a:t>
            </a:r>
            <a:r>
              <a:rPr lang="de-DE" sz="900" dirty="0" smtClean="0">
                <a:latin typeface="Futura Md" pitchFamily="34" charset="0"/>
              </a:rPr>
              <a:t>)</a:t>
            </a:r>
          </a:p>
        </p:txBody>
      </p:sp>
      <p:pic>
        <p:nvPicPr>
          <p:cNvPr id="2050" name="Picture 2" descr="S:\Schulungen\tmp\220px-Thermocouple_K_(2).jpg"/>
          <p:cNvPicPr>
            <a:picLocks noChangeAspect="1" noChangeArrowheads="1"/>
          </p:cNvPicPr>
          <p:nvPr/>
        </p:nvPicPr>
        <p:blipFill>
          <a:blip r:embed="rId4" cstate="print">
            <a:lum bright="-8000"/>
          </a:blip>
          <a:srcRect/>
          <a:stretch>
            <a:fillRect/>
          </a:stretch>
        </p:blipFill>
        <p:spPr bwMode="auto">
          <a:xfrm>
            <a:off x="2123728" y="3795886"/>
            <a:ext cx="1224136" cy="919553"/>
          </a:xfrm>
          <a:prstGeom prst="rect">
            <a:avLst/>
          </a:prstGeom>
          <a:noFill/>
        </p:spPr>
      </p:pic>
      <p:pic>
        <p:nvPicPr>
          <p:cNvPr id="2051" name="Picture 3" descr="S:\Schulungen\tmp\mantelthermoelement.jpeg"/>
          <p:cNvPicPr>
            <a:picLocks noChangeAspect="1" noChangeArrowheads="1"/>
          </p:cNvPicPr>
          <p:nvPr/>
        </p:nvPicPr>
        <p:blipFill>
          <a:blip r:embed="rId5" cstate="print">
            <a:lum bright="-8000"/>
          </a:blip>
          <a:srcRect/>
          <a:stretch>
            <a:fillRect/>
          </a:stretch>
        </p:blipFill>
        <p:spPr bwMode="auto">
          <a:xfrm>
            <a:off x="6012160" y="3795886"/>
            <a:ext cx="1296144" cy="893892"/>
          </a:xfrm>
          <a:prstGeom prst="rect">
            <a:avLst/>
          </a:prstGeom>
          <a:noFill/>
        </p:spPr>
      </p:pic>
      <p:sp>
        <p:nvSpPr>
          <p:cNvPr id="46" name="Textfeld 45"/>
          <p:cNvSpPr txBox="1"/>
          <p:nvPr/>
        </p:nvSpPr>
        <p:spPr>
          <a:xfrm>
            <a:off x="3203848" y="3916049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Futura Md" pitchFamily="34" charset="0"/>
              </a:rPr>
              <a:t>Hőelem dugaszolható csatlakozóval</a:t>
            </a:r>
          </a:p>
          <a:p>
            <a:r>
              <a:rPr lang="de-DE" sz="1000" dirty="0" smtClean="0">
                <a:latin typeface="Futura Md" pitchFamily="34" charset="0"/>
              </a:rPr>
              <a:t>K</a:t>
            </a:r>
            <a:r>
              <a:rPr lang="hu-HU" sz="1000" dirty="0" smtClean="0">
                <a:latin typeface="Futura Md" pitchFamily="34" charset="0"/>
              </a:rPr>
              <a:t> típus</a:t>
            </a:r>
            <a:endParaRPr lang="de-DE" sz="1000" dirty="0" smtClean="0">
              <a:latin typeface="Futura Md" pitchFamily="34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5148064" y="3795886"/>
            <a:ext cx="10801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Futura Md" pitchFamily="34" charset="0"/>
              </a:rPr>
              <a:t>Köpenyes hőelem dugaszolható csatlakozóval</a:t>
            </a:r>
          </a:p>
          <a:p>
            <a:r>
              <a:rPr lang="de-DE" sz="1000" dirty="0" smtClean="0">
                <a:latin typeface="Futura Md" pitchFamily="34" charset="0"/>
              </a:rPr>
              <a:t> K</a:t>
            </a:r>
            <a:r>
              <a:rPr lang="hu-HU" sz="1000" dirty="0" smtClean="0">
                <a:latin typeface="Futura Md" pitchFamily="34" charset="0"/>
              </a:rPr>
              <a:t> típus</a:t>
            </a:r>
            <a:endParaRPr lang="de-DE" sz="1000" dirty="0" smtClean="0">
              <a:latin typeface="Futura Md" pitchFamily="34" charset="0"/>
            </a:endParaRPr>
          </a:p>
        </p:txBody>
      </p:sp>
      <p:sp>
        <p:nvSpPr>
          <p:cNvPr id="48" name="Rechteckige Legende 47"/>
          <p:cNvSpPr/>
          <p:nvPr/>
        </p:nvSpPr>
        <p:spPr>
          <a:xfrm>
            <a:off x="3976886" y="3219822"/>
            <a:ext cx="1224136" cy="576064"/>
          </a:xfrm>
          <a:prstGeom prst="wedgeRectCallout">
            <a:avLst>
              <a:gd name="adj1" fmla="val -120857"/>
              <a:gd name="adj2" fmla="val 7462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 err="1" smtClean="0">
                <a:solidFill>
                  <a:schemeClr val="dk1"/>
                </a:solidFill>
              </a:rPr>
              <a:t>telle</a:t>
            </a:r>
            <a:r>
              <a:rPr lang="de-DE" sz="1000" dirty="0" smtClean="0">
                <a:solidFill>
                  <a:schemeClr val="dk1"/>
                </a:solidFill>
              </a:rPr>
              <a:t> des Thermopaares</a:t>
            </a:r>
          </a:p>
          <a:p>
            <a:pPr algn="ctr">
              <a:defRPr/>
            </a:pPr>
            <a:r>
              <a:rPr lang="de-DE" sz="1000" dirty="0" smtClean="0">
                <a:solidFill>
                  <a:schemeClr val="dk1"/>
                </a:solidFill>
              </a:rPr>
              <a:t>=</a:t>
            </a:r>
          </a:p>
          <a:p>
            <a:pPr algn="ctr">
              <a:defRPr/>
            </a:pPr>
            <a:r>
              <a:rPr lang="de-DE" sz="1000" dirty="0" smtClean="0">
                <a:solidFill>
                  <a:schemeClr val="dk1"/>
                </a:solidFill>
              </a:rPr>
              <a:t>Messstelle</a:t>
            </a:r>
            <a:endParaRPr lang="de-DE" sz="1000" dirty="0">
              <a:solidFill>
                <a:schemeClr val="dk1"/>
              </a:solidFill>
            </a:endParaRPr>
          </a:p>
        </p:txBody>
      </p:sp>
      <p:sp>
        <p:nvSpPr>
          <p:cNvPr id="49" name="Rechteckige Legende 48"/>
          <p:cNvSpPr/>
          <p:nvPr/>
        </p:nvSpPr>
        <p:spPr>
          <a:xfrm>
            <a:off x="3995936" y="3219822"/>
            <a:ext cx="1224136" cy="576064"/>
          </a:xfrm>
          <a:prstGeom prst="wedgeRectCallout">
            <a:avLst>
              <a:gd name="adj1" fmla="val 204395"/>
              <a:gd name="adj2" fmla="val 781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900" dirty="0" smtClean="0">
                <a:solidFill>
                  <a:schemeClr val="dk1"/>
                </a:solidFill>
              </a:rPr>
              <a:t>A termopár kontakthelye</a:t>
            </a:r>
            <a:endParaRPr lang="de-DE" sz="900" dirty="0" smtClean="0">
              <a:solidFill>
                <a:schemeClr val="dk1"/>
              </a:solidFill>
            </a:endParaRPr>
          </a:p>
          <a:p>
            <a:pPr algn="ctr">
              <a:defRPr/>
            </a:pPr>
            <a:r>
              <a:rPr lang="de-DE" sz="900" dirty="0" smtClean="0">
                <a:solidFill>
                  <a:schemeClr val="dk1"/>
                </a:solidFill>
              </a:rPr>
              <a:t>=</a:t>
            </a:r>
          </a:p>
          <a:p>
            <a:pPr algn="ctr">
              <a:defRPr/>
            </a:pPr>
            <a:r>
              <a:rPr lang="hu-HU" sz="900" dirty="0" smtClean="0">
                <a:solidFill>
                  <a:schemeClr val="dk1"/>
                </a:solidFill>
              </a:rPr>
              <a:t>Mérési hely</a:t>
            </a:r>
            <a:endParaRPr lang="de-DE" sz="900" dirty="0">
              <a:solidFill>
                <a:schemeClr val="dk1"/>
              </a:solidFill>
            </a:endParaRPr>
          </a:p>
        </p:txBody>
      </p:sp>
      <p:sp>
        <p:nvSpPr>
          <p:cNvPr id="50" name="Textfeld 49"/>
          <p:cNvSpPr txBox="1"/>
          <p:nvPr/>
        </p:nvSpPr>
        <p:spPr>
          <a:xfrm>
            <a:off x="107504" y="3889960"/>
            <a:ext cx="1872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Futura Md" pitchFamily="34" charset="0"/>
              </a:rPr>
              <a:t>termoelemanyag</a:t>
            </a:r>
            <a:r>
              <a:rPr lang="de-DE" sz="1000" dirty="0" smtClean="0">
                <a:latin typeface="Futura Md" pitchFamily="34" charset="0"/>
              </a:rPr>
              <a:t> – </a:t>
            </a:r>
            <a:r>
              <a:rPr lang="hu-HU" sz="1000" dirty="0" smtClean="0">
                <a:latin typeface="Futura Md" pitchFamily="34" charset="0"/>
              </a:rPr>
              <a:t>pár az alkalmazás szerint</a:t>
            </a:r>
          </a:p>
          <a:p>
            <a:r>
              <a:rPr lang="de-DE" sz="1000" dirty="0" smtClean="0">
                <a:latin typeface="Futura Md" pitchFamily="34" charset="0"/>
              </a:rPr>
              <a:t>(</a:t>
            </a:r>
            <a:r>
              <a:rPr lang="hu-HU" sz="1000" dirty="0" smtClean="0">
                <a:latin typeface="Futura Md" pitchFamily="34" charset="0"/>
              </a:rPr>
              <a:t>hőmérséklettartomány</a:t>
            </a:r>
            <a:r>
              <a:rPr lang="de-DE" sz="1000" dirty="0" smtClean="0">
                <a:latin typeface="Futura Md" pitchFamily="34" charset="0"/>
              </a:rPr>
              <a:t>)</a:t>
            </a:r>
          </a:p>
        </p:txBody>
      </p:sp>
      <p:sp>
        <p:nvSpPr>
          <p:cNvPr id="53" name="Abgerundetes Rechteck 52"/>
          <p:cNvSpPr/>
          <p:nvPr/>
        </p:nvSpPr>
        <p:spPr>
          <a:xfrm>
            <a:off x="7020272" y="2499742"/>
            <a:ext cx="1944216" cy="1038582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100" dirty="0">
                <a:latin typeface="Futura Md" pitchFamily="34" charset="0"/>
              </a:rPr>
              <a:t> </a:t>
            </a: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nagy hőmérsékleti méréstartomány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az abszolút hőmérséklet mérése szükséges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pontmérés</a:t>
            </a:r>
            <a:endParaRPr lang="de-DE" sz="1100" dirty="0">
              <a:latin typeface="Futura M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Kiértékelés és kijelzés</a:t>
            </a:r>
            <a:endParaRPr lang="de-DE" dirty="0"/>
          </a:p>
        </p:txBody>
      </p:sp>
      <p:pic>
        <p:nvPicPr>
          <p:cNvPr id="7" name="Picture 2" descr="S:\Schulungen\tmp\220px-Thermocouple_K_(2).jpg"/>
          <p:cNvPicPr>
            <a:picLocks noChangeAspect="1" noChangeArrowheads="1"/>
          </p:cNvPicPr>
          <p:nvPr/>
        </p:nvPicPr>
        <p:blipFill>
          <a:blip r:embed="rId3" cstate="print">
            <a:lum bright="-8000"/>
          </a:blip>
          <a:srcRect/>
          <a:stretch>
            <a:fillRect/>
          </a:stretch>
        </p:blipFill>
        <p:spPr bwMode="auto">
          <a:xfrm>
            <a:off x="107504" y="1635646"/>
            <a:ext cx="792088" cy="595005"/>
          </a:xfrm>
          <a:prstGeom prst="rect">
            <a:avLst/>
          </a:prstGeom>
          <a:noFill/>
        </p:spPr>
      </p:pic>
      <p:sp>
        <p:nvSpPr>
          <p:cNvPr id="8" name="Abgerundetes Rechteck 7"/>
          <p:cNvSpPr/>
          <p:nvPr/>
        </p:nvSpPr>
        <p:spPr>
          <a:xfrm>
            <a:off x="5940152" y="1203595"/>
            <a:ext cx="1728192" cy="1464231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100" u="sng" dirty="0" smtClean="0">
                <a:latin typeface="Futura Md" pitchFamily="34" charset="0"/>
              </a:rPr>
              <a:t>üzemeltetés</a:t>
            </a:r>
            <a:endParaRPr lang="de-DE" sz="1400" u="sng" dirty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 jelgörbe szerinti átszámítás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 jelzett érték „kisimítása”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átszámítás más egységekre</a:t>
            </a:r>
            <a:endParaRPr lang="de-DE" sz="1100" dirty="0">
              <a:latin typeface="Futura Md" pitchFamily="34" charset="0"/>
            </a:endParaRPr>
          </a:p>
        </p:txBody>
      </p:sp>
      <p:sp>
        <p:nvSpPr>
          <p:cNvPr id="9" name="Eingekerbter Pfeil nach rechts 8"/>
          <p:cNvSpPr/>
          <p:nvPr/>
        </p:nvSpPr>
        <p:spPr>
          <a:xfrm>
            <a:off x="755576" y="2283718"/>
            <a:ext cx="432047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Picture 2" descr="P:\TEMP\Doll\von Werner\SPECTRAplus_6z_20100420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1851670"/>
            <a:ext cx="827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bgerundetes Rechteck 10"/>
          <p:cNvSpPr/>
          <p:nvPr/>
        </p:nvSpPr>
        <p:spPr>
          <a:xfrm>
            <a:off x="3563888" y="1203596"/>
            <a:ext cx="1728192" cy="664012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hu-HU" sz="1100" u="sng" dirty="0" smtClean="0">
                <a:latin typeface="Futura Md" pitchFamily="34" charset="0"/>
              </a:rPr>
              <a:t>Gyári kalibráció</a:t>
            </a:r>
            <a:endParaRPr lang="de-DE" sz="1100" u="sng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 jelerősítés beállítása adott esetben</a:t>
            </a:r>
            <a:endParaRPr lang="de-DE" sz="1100" dirty="0">
              <a:latin typeface="Futura Md" pitchFamily="34" charset="0"/>
            </a:endParaRPr>
          </a:p>
        </p:txBody>
      </p:sp>
      <p:sp>
        <p:nvSpPr>
          <p:cNvPr id="12" name="Eingekerbter Pfeil nach rechts 11"/>
          <p:cNvSpPr/>
          <p:nvPr/>
        </p:nvSpPr>
        <p:spPr>
          <a:xfrm>
            <a:off x="5436096" y="2211710"/>
            <a:ext cx="432048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Abgerundetes Rechteck 12"/>
          <p:cNvSpPr/>
          <p:nvPr/>
        </p:nvSpPr>
        <p:spPr>
          <a:xfrm>
            <a:off x="1259632" y="1203598"/>
            <a:ext cx="1728192" cy="1038582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1100" u="sng" dirty="0">
                <a:latin typeface="Futura Md" pitchFamily="34" charset="0"/>
              </a:rPr>
              <a:t> </a:t>
            </a:r>
            <a:r>
              <a:rPr lang="hu-HU" sz="1100" u="sng" dirty="0" smtClean="0">
                <a:latin typeface="Futura Md" pitchFamily="34" charset="0"/>
              </a:rPr>
              <a:t>műszerkonstrukció</a:t>
            </a:r>
            <a:endParaRPr lang="de-DE" sz="1100" u="sng" dirty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abszolút hőmérséklet a referencia helyen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jelerősítés </a:t>
            </a:r>
            <a:r>
              <a:rPr lang="de-DE" sz="1100" dirty="0" smtClean="0">
                <a:latin typeface="Futura Md" pitchFamily="34" charset="0"/>
              </a:rPr>
              <a:t>µV</a:t>
            </a:r>
            <a:r>
              <a:rPr lang="hu-HU" sz="1100" dirty="0" smtClean="0">
                <a:latin typeface="Futura Md" pitchFamily="34" charset="0"/>
              </a:rPr>
              <a:t> tartományban</a:t>
            </a:r>
            <a:endParaRPr lang="de-DE" sz="1400" dirty="0">
              <a:latin typeface="Futura Md" pitchFamily="34" charset="0"/>
            </a:endParaRPr>
          </a:p>
        </p:txBody>
      </p:sp>
      <p:sp>
        <p:nvSpPr>
          <p:cNvPr id="14" name="Eingekerbter Pfeil nach rechts 13"/>
          <p:cNvSpPr/>
          <p:nvPr/>
        </p:nvSpPr>
        <p:spPr>
          <a:xfrm>
            <a:off x="3059832" y="2283718"/>
            <a:ext cx="432047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ingekerbter Pfeil nach rechts 25"/>
          <p:cNvSpPr/>
          <p:nvPr/>
        </p:nvSpPr>
        <p:spPr>
          <a:xfrm>
            <a:off x="7740352" y="2211710"/>
            <a:ext cx="432048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074" name="Picture 2" descr="S:\Schulungen\tmp\pt100.jpeg"/>
          <p:cNvPicPr>
            <a:picLocks noChangeAspect="1" noChangeArrowheads="1"/>
          </p:cNvPicPr>
          <p:nvPr/>
        </p:nvPicPr>
        <p:blipFill>
          <a:blip r:embed="rId5" cstate="print">
            <a:lum bright="-16000"/>
          </a:blip>
          <a:srcRect/>
          <a:stretch>
            <a:fillRect/>
          </a:stretch>
        </p:blipFill>
        <p:spPr bwMode="auto">
          <a:xfrm>
            <a:off x="179512" y="2643758"/>
            <a:ext cx="653344" cy="452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2"/>
          <p:cNvSpPr>
            <a:spLocks noGrp="1"/>
          </p:cNvSpPr>
          <p:nvPr>
            <p:ph type="title"/>
          </p:nvPr>
        </p:nvSpPr>
        <p:spPr>
          <a:xfrm>
            <a:off x="447824" y="225572"/>
            <a:ext cx="8229600" cy="857250"/>
          </a:xfrm>
        </p:spPr>
        <p:txBody>
          <a:bodyPr/>
          <a:lstStyle/>
          <a:p>
            <a:r>
              <a:rPr lang="hu-HU" dirty="0" smtClean="0"/>
              <a:t>Jelképzés, kiértékelés és kijelzés</a:t>
            </a:r>
            <a:endParaRPr lang="de-DE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683568" y="1923678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nyomás</a:t>
            </a:r>
            <a:endParaRPr lang="de-DE" sz="1800" b="1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3131840" y="915566"/>
            <a:ext cx="5472608" cy="71508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elektrokémiai szenzor O2-re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elektrokémiai szenzor toxikus gázokra</a:t>
            </a:r>
            <a:endParaRPr lang="de-DE" sz="1800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 bwMode="auto">
          <a:xfrm>
            <a:off x="422471" y="1208589"/>
            <a:ext cx="2709370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Gáz szenzorok</a:t>
            </a:r>
            <a:endParaRPr lang="de-DE" sz="1800" b="1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3131840" y="1923678"/>
            <a:ext cx="5472608" cy="71508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nyomás-, differencianyomás szenzor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abszolút nyomás szenzor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21" name="Inhaltsplatzhalter 2"/>
          <p:cNvSpPr txBox="1">
            <a:spLocks/>
          </p:cNvSpPr>
          <p:nvPr/>
        </p:nvSpPr>
        <p:spPr bwMode="auto">
          <a:xfrm>
            <a:off x="683568" y="2859782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hőmérséklet</a:t>
            </a:r>
            <a:endParaRPr lang="de-DE" sz="1800" b="1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22" name="Abgerundetes Rechteck 21"/>
          <p:cNvSpPr/>
          <p:nvPr/>
        </p:nvSpPr>
        <p:spPr>
          <a:xfrm>
            <a:off x="3131840" y="2859782"/>
            <a:ext cx="5472608" cy="71508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ellenálláshőmérő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termoelem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23" name="Inhaltsplatzhalter 2"/>
          <p:cNvSpPr txBox="1">
            <a:spLocks/>
          </p:cNvSpPr>
          <p:nvPr/>
        </p:nvSpPr>
        <p:spPr bwMode="auto">
          <a:xfrm>
            <a:off x="683568" y="3795886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latin typeface="Futura Md" pitchFamily="34" charset="0"/>
              </a:rPr>
              <a:t>egyéb</a:t>
            </a:r>
            <a:endParaRPr lang="de-DE" sz="1800" b="1" dirty="0">
              <a:latin typeface="Futura Md" pitchFamily="34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3131840" y="3872885"/>
            <a:ext cx="5472608" cy="715089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latin typeface="Futura Md" pitchFamily="34" charset="0"/>
              </a:rPr>
              <a:t> HC – </a:t>
            </a:r>
            <a:r>
              <a:rPr lang="hu-HU" sz="1800" dirty="0" smtClean="0">
                <a:latin typeface="Futura Md" pitchFamily="34" charset="0"/>
              </a:rPr>
              <a:t>szonda</a:t>
            </a:r>
            <a:endParaRPr lang="de-DE" sz="18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>
                <a:latin typeface="Futura Md" pitchFamily="34" charset="0"/>
              </a:rPr>
              <a:t> </a:t>
            </a:r>
            <a:r>
              <a:rPr lang="hu-HU" sz="1800" dirty="0" smtClean="0">
                <a:latin typeface="Futura Md" pitchFamily="34" charset="0"/>
              </a:rPr>
              <a:t>gázelőkészítés</a:t>
            </a:r>
            <a:endParaRPr lang="de-DE" sz="1800" dirty="0" smtClean="0">
              <a:latin typeface="Futura M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 txBox="1">
            <a:spLocks/>
          </p:cNvSpPr>
          <p:nvPr/>
        </p:nvSpPr>
        <p:spPr>
          <a:xfrm>
            <a:off x="457200" y="71420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HC –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szonda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(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gázérzékelő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 –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működési elv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457200" y="1285875"/>
            <a:ext cx="6186488" cy="2031325"/>
          </a:xfrm>
          <a:prstGeom prst="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65760" marR="0" lvl="0" indent="-256032" defTabSz="914400" eaLnBrk="1" latinLnBrk="0" hangingPunct="1">
              <a:lnSpc>
                <a:spcPct val="100000"/>
              </a:lnSpc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lang="hu-HU" sz="1800" dirty="0" smtClean="0">
                <a:latin typeface="Futura Md" pitchFamily="34" charset="0"/>
              </a:rPr>
              <a:t>elv</a:t>
            </a:r>
            <a:r>
              <a:rPr lang="de-DE" sz="1800" dirty="0" smtClean="0">
                <a:latin typeface="Futura Md" pitchFamily="34" charset="0"/>
              </a:rPr>
              <a:t>: </a:t>
            </a:r>
            <a:r>
              <a:rPr lang="hu-HU" sz="1800" dirty="0" smtClean="0">
                <a:latin typeface="Futura Md" pitchFamily="34" charset="0"/>
              </a:rPr>
              <a:t>félvezető szenzor</a:t>
            </a:r>
            <a:endParaRPr lang="de-DE" sz="1800" dirty="0" smtClean="0">
              <a:latin typeface="Futura Md" pitchFamily="34" charset="0"/>
            </a:endParaRPr>
          </a:p>
          <a:p>
            <a:pPr marL="365760" marR="0" lvl="0" indent="-256032" defTabSz="914400" eaLnBrk="1" latinLnBrk="0" hangingPunct="1">
              <a:lnSpc>
                <a:spcPct val="100000"/>
              </a:lnSpc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lang="de-DE" sz="1800" dirty="0" smtClean="0">
                <a:latin typeface="Futura Md" pitchFamily="34" charset="0"/>
              </a:rPr>
              <a:t> </a:t>
            </a:r>
            <a:r>
              <a:rPr lang="hu-HU" sz="1800" dirty="0" smtClean="0">
                <a:latin typeface="Futura Md" pitchFamily="34" charset="0"/>
              </a:rPr>
              <a:t>a félvezető kristály fűtve van</a:t>
            </a:r>
            <a:endParaRPr lang="de-DE" sz="1800" dirty="0" smtClean="0">
              <a:latin typeface="Futura Md" pitchFamily="34" charset="0"/>
            </a:endParaRPr>
          </a:p>
          <a:p>
            <a:pPr marL="365760" marR="0" lvl="0" indent="-256032" defTabSz="914400" eaLnBrk="1" latinLnBrk="0" hangingPunct="1">
              <a:lnSpc>
                <a:spcPct val="100000"/>
              </a:lnSpc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lang="de-DE" sz="1800" dirty="0" smtClean="0">
                <a:latin typeface="Futura Md" pitchFamily="34" charset="0"/>
              </a:rPr>
              <a:t> </a:t>
            </a:r>
            <a:r>
              <a:rPr lang="hu-HU" sz="1800" dirty="0" smtClean="0">
                <a:latin typeface="Futura Md" pitchFamily="34" charset="0"/>
              </a:rPr>
              <a:t>az oxigén a felületre lerakódik</a:t>
            </a:r>
            <a:r>
              <a:rPr lang="de-DE" sz="1800" dirty="0" smtClean="0">
                <a:latin typeface="Futura Md" pitchFamily="34" charset="0"/>
              </a:rPr>
              <a:t> (</a:t>
            </a:r>
            <a:r>
              <a:rPr lang="hu-HU" sz="1800" dirty="0" smtClean="0">
                <a:latin typeface="Futura Md" pitchFamily="34" charset="0"/>
              </a:rPr>
              <a:t>a mérés feltétele oxigén jelenléte)</a:t>
            </a:r>
            <a:endParaRPr lang="de-DE" sz="1800" dirty="0" smtClean="0">
              <a:latin typeface="Futura Md" pitchFamily="34" charset="0"/>
            </a:endParaRPr>
          </a:p>
          <a:p>
            <a:pPr marL="365760" marR="0" lvl="0" indent="-256032" defTabSz="914400" eaLnBrk="1" latinLnBrk="0" hangingPunct="1">
              <a:lnSpc>
                <a:spcPct val="100000"/>
              </a:lnSpc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lang="de-DE" sz="1800" dirty="0" smtClean="0">
                <a:latin typeface="Futura Md" pitchFamily="34" charset="0"/>
              </a:rPr>
              <a:t> </a:t>
            </a:r>
            <a:r>
              <a:rPr lang="hu-HU" sz="1800" dirty="0" smtClean="0">
                <a:latin typeface="Futura Md" pitchFamily="34" charset="0"/>
              </a:rPr>
              <a:t>az éghető gázok molekuláinak a lerakódása</a:t>
            </a:r>
          </a:p>
          <a:p>
            <a:pPr marL="365760" marR="0" lvl="0" indent="-256032" defTabSz="914400" eaLnBrk="1" latinLnBrk="0" hangingPunct="1">
              <a:lnSpc>
                <a:spcPct val="100000"/>
              </a:lnSpc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lang="de-DE" sz="1800" dirty="0" smtClean="0">
                <a:latin typeface="Futura Md" pitchFamily="34" charset="0"/>
                <a:sym typeface="Wingdings"/>
              </a:rPr>
              <a:t> </a:t>
            </a:r>
            <a:r>
              <a:rPr lang="hu-HU" sz="1800" dirty="0" smtClean="0">
                <a:latin typeface="Futura Md" pitchFamily="34" charset="0"/>
                <a:sym typeface="Wingdings"/>
              </a:rPr>
              <a:t>a félvezető vezetőképessége</a:t>
            </a:r>
            <a:endParaRPr lang="de-DE" sz="1800" dirty="0" smtClean="0">
              <a:latin typeface="Futura Md" pitchFamily="34" charset="0"/>
            </a:endParaRPr>
          </a:p>
          <a:p>
            <a:pPr marL="365760" marR="0" lvl="0" indent="-256032" defTabSz="914400" eaLnBrk="1" latinLnBrk="0" hangingPunct="1">
              <a:lnSpc>
                <a:spcPct val="100000"/>
              </a:lnSpc>
              <a:buClr>
                <a:schemeClr val="accent1"/>
              </a:buClr>
              <a:buSzPct val="68000"/>
              <a:buFont typeface="Arial" pitchFamily="34" charset="0"/>
              <a:buChar char="•"/>
              <a:tabLst/>
              <a:defRPr/>
            </a:pPr>
            <a:r>
              <a:rPr lang="de-DE" sz="1800" dirty="0" smtClean="0">
                <a:latin typeface="Futura Md" pitchFamily="34" charset="0"/>
              </a:rPr>
              <a:t> </a:t>
            </a:r>
            <a:r>
              <a:rPr lang="hu-HU" sz="1800" dirty="0" smtClean="0">
                <a:latin typeface="Futura Md" pitchFamily="34" charset="0"/>
              </a:rPr>
              <a:t>a mért jel a félvezető vezetőképességének a változása</a:t>
            </a:r>
            <a:endParaRPr lang="de-DE" sz="1800" dirty="0" smtClean="0">
              <a:latin typeface="Futura Md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2000" y="285750"/>
            <a:ext cx="1751013" cy="147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5" descr="C:\DOKUME~1\b-doll.MRU\LOKALE~1\Temp\msohtmlclip1\01\clip_image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0" y="2071688"/>
            <a:ext cx="18478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Gerade Verbindung 10"/>
          <p:cNvCxnSpPr/>
          <p:nvPr/>
        </p:nvCxnSpPr>
        <p:spPr>
          <a:xfrm rot="5400000">
            <a:off x="6897688" y="1428750"/>
            <a:ext cx="1500188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 rot="16200000" flipH="1">
            <a:off x="7683501" y="1214437"/>
            <a:ext cx="1428750" cy="7143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6"/>
          <p:cNvSpPr txBox="1">
            <a:spLocks noChangeArrowheads="1"/>
          </p:cNvSpPr>
          <p:nvPr/>
        </p:nvSpPr>
        <p:spPr bwMode="auto">
          <a:xfrm>
            <a:off x="7469188" y="357188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dirty="0" smtClean="0">
                <a:latin typeface="Futura Md" pitchFamily="34" charset="0"/>
              </a:rPr>
              <a:t>szenzor</a:t>
            </a:r>
            <a:endParaRPr lang="de-DE" sz="1200" dirty="0">
              <a:latin typeface="Futura Md" pitchFamily="34" charset="0"/>
            </a:endParaRPr>
          </a:p>
        </p:txBody>
      </p:sp>
      <p:sp>
        <p:nvSpPr>
          <p:cNvPr id="14" name="Textfeld 17"/>
          <p:cNvSpPr txBox="1">
            <a:spLocks noChangeArrowheads="1"/>
          </p:cNvSpPr>
          <p:nvPr/>
        </p:nvSpPr>
        <p:spPr bwMode="auto">
          <a:xfrm>
            <a:off x="7715250" y="2571750"/>
            <a:ext cx="1000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1200" dirty="0" smtClean="0">
                <a:latin typeface="Futura Md" pitchFamily="34" charset="0"/>
              </a:rPr>
              <a:t>félvezető</a:t>
            </a:r>
            <a:endParaRPr lang="de-DE" sz="1200" dirty="0">
              <a:latin typeface="Futura Md" pitchFamily="34" charset="0"/>
            </a:endParaRPr>
          </a:p>
        </p:txBody>
      </p:sp>
      <p:pic>
        <p:nvPicPr>
          <p:cNvPr id="15" name="Picture 2" descr="C:\DOKUME~1\b-doll.MRU\LOKALE~1\Temp\msohtmlclip1\01\clip_image0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0" y="3429000"/>
            <a:ext cx="28575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683568" y="3651870"/>
            <a:ext cx="7758112" cy="584621"/>
          </a:xfrm>
        </p:spPr>
        <p:txBody>
          <a:bodyPr/>
          <a:lstStyle/>
          <a:p>
            <a:pPr eaLnBrk="1" hangingPunct="1"/>
            <a:r>
              <a:rPr lang="de-DE" sz="1800" dirty="0" smtClean="0">
                <a:latin typeface="Futura Md" pitchFamily="34" charset="0"/>
              </a:rPr>
              <a:t> </a:t>
            </a:r>
            <a:r>
              <a:rPr lang="hu-HU" sz="1800" b="1" dirty="0" smtClean="0">
                <a:latin typeface="Futura Md" pitchFamily="34" charset="0"/>
              </a:rPr>
              <a:t>Egy mérőműszer tipikus felépítése</a:t>
            </a:r>
            <a:endParaRPr lang="de-DE" sz="1800" b="1" dirty="0" smtClean="0">
              <a:latin typeface="Futura Md" pitchFamily="34" charset="0"/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71420"/>
            <a:ext cx="8229600" cy="8572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dirty="0" smtClean="0"/>
              <a:t>Az oktatás célja</a:t>
            </a:r>
            <a:endParaRPr lang="de-DE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611560" y="2355726"/>
            <a:ext cx="7758112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de-DE" sz="1800" dirty="0">
                <a:latin typeface="Futura Md" pitchFamily="34" charset="0"/>
              </a:rPr>
              <a:t> </a:t>
            </a:r>
            <a:r>
              <a:rPr lang="hu-HU" sz="1800" b="1" dirty="0" smtClean="0">
                <a:latin typeface="Futura Md" pitchFamily="34" charset="0"/>
              </a:rPr>
              <a:t>Hogyan lesz feldolgozva a mért paraméter kijelzéssé</a:t>
            </a:r>
            <a:r>
              <a:rPr lang="de-DE" sz="1800" b="1" dirty="0" smtClean="0">
                <a:latin typeface="Futura Md" pitchFamily="34" charset="0"/>
              </a:rPr>
              <a:t>?</a:t>
            </a:r>
            <a:endParaRPr lang="de-DE" sz="1800" b="1" dirty="0">
              <a:latin typeface="Futura Md" pitchFamily="34" charset="0"/>
            </a:endParaRPr>
          </a:p>
        </p:txBody>
      </p:sp>
      <p:sp>
        <p:nvSpPr>
          <p:cNvPr id="11" name="Inhaltsplatzhalter 2"/>
          <p:cNvSpPr txBox="1">
            <a:spLocks/>
          </p:cNvSpPr>
          <p:nvPr/>
        </p:nvSpPr>
        <p:spPr bwMode="auto">
          <a:xfrm>
            <a:off x="571500" y="857251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latin typeface="Futura Md" pitchFamily="34" charset="0"/>
              </a:rPr>
              <a:t>Hogyan jön létre a mért paraméter jele</a:t>
            </a:r>
            <a:r>
              <a:rPr lang="de-DE" sz="1800" b="1" dirty="0" smtClean="0">
                <a:latin typeface="Futura Md" pitchFamily="34" charset="0"/>
              </a:rPr>
              <a:t>?</a:t>
            </a:r>
            <a:endParaRPr lang="de-DE" sz="1800" b="1" dirty="0">
              <a:latin typeface="Futura Md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4140000" y="1203598"/>
            <a:ext cx="4680520" cy="1021556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dk1"/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dk1"/>
                </a:solidFill>
                <a:latin typeface="Futura Md" pitchFamily="34" charset="0"/>
              </a:rPr>
              <a:t>gázkoncentráció</a:t>
            </a:r>
            <a:endParaRPr lang="de-DE" sz="1800" dirty="0" smtClean="0">
              <a:solidFill>
                <a:schemeClr val="dk1"/>
              </a:solidFill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>
                <a:latin typeface="Futura Md" pitchFamily="34" charset="0"/>
              </a:rPr>
              <a:t> </a:t>
            </a:r>
            <a:r>
              <a:rPr lang="hu-HU" sz="1800" dirty="0" smtClean="0">
                <a:latin typeface="Futura Md" pitchFamily="34" charset="0"/>
              </a:rPr>
              <a:t>hőmérséklet</a:t>
            </a:r>
            <a:endParaRPr lang="de-DE" sz="18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chemeClr val="dk1"/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dk1"/>
                </a:solidFill>
                <a:latin typeface="Futura Md" pitchFamily="34" charset="0"/>
              </a:rPr>
              <a:t>nyomás</a:t>
            </a:r>
            <a:endParaRPr lang="de-DE" sz="1800" dirty="0" smtClean="0">
              <a:solidFill>
                <a:schemeClr val="dk1"/>
              </a:solidFill>
              <a:latin typeface="Futura Md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139952" y="2720757"/>
            <a:ext cx="4680000" cy="1021556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latin typeface="Futura Md" pitchFamily="34" charset="0"/>
              </a:rPr>
              <a:t> </a:t>
            </a:r>
            <a:r>
              <a:rPr lang="hu-HU" sz="1800" dirty="0" smtClean="0">
                <a:latin typeface="Futura Md" pitchFamily="34" charset="0"/>
              </a:rPr>
              <a:t>szenzorok alkalmazásával</a:t>
            </a:r>
            <a:endParaRPr lang="de-DE" sz="1800" dirty="0" smtClean="0">
              <a:solidFill>
                <a:schemeClr val="dk1"/>
              </a:solidFill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>
                <a:latin typeface="Futura Md" pitchFamily="34" charset="0"/>
              </a:rPr>
              <a:t> </a:t>
            </a:r>
            <a:r>
              <a:rPr lang="hu-HU" sz="1800" dirty="0" smtClean="0">
                <a:latin typeface="Futura Md" pitchFamily="34" charset="0"/>
              </a:rPr>
              <a:t>kompenzációs </a:t>
            </a:r>
            <a:r>
              <a:rPr lang="hu-HU" sz="1800" dirty="0" smtClean="0">
                <a:latin typeface="Futura Md" pitchFamily="34" charset="0"/>
              </a:rPr>
              <a:t>mérésekkel</a:t>
            </a:r>
            <a:r>
              <a:rPr lang="hu-HU" sz="1800" dirty="0" smtClean="0">
                <a:latin typeface="Futura Md" pitchFamily="34" charset="0"/>
              </a:rPr>
              <a:t>, </a:t>
            </a:r>
            <a:endParaRPr lang="hu-HU" sz="18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hu-HU" sz="1800" dirty="0">
                <a:latin typeface="Futura Md" pitchFamily="34" charset="0"/>
              </a:rPr>
              <a:t> </a:t>
            </a:r>
            <a:r>
              <a:rPr lang="hu-HU" sz="1800" dirty="0" smtClean="0">
                <a:latin typeface="Futura Md" pitchFamily="34" charset="0"/>
              </a:rPr>
              <a:t>kiegyenlítéssel</a:t>
            </a:r>
            <a:endParaRPr lang="de-DE" sz="1800" dirty="0" smtClean="0">
              <a:solidFill>
                <a:schemeClr val="dk1"/>
              </a:solidFill>
              <a:latin typeface="Futura Md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4139952" y="4011910"/>
            <a:ext cx="4680000" cy="715089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dk1"/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dk1"/>
                </a:solidFill>
                <a:latin typeface="Futura Md" pitchFamily="34" charset="0"/>
              </a:rPr>
              <a:t>példa</a:t>
            </a:r>
            <a:r>
              <a:rPr lang="de-DE" sz="1800" dirty="0" smtClean="0">
                <a:solidFill>
                  <a:schemeClr val="dk1"/>
                </a:solidFill>
                <a:latin typeface="Futura Md" pitchFamily="34" charset="0"/>
              </a:rPr>
              <a:t>:  SPECTRAplus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>
                <a:latin typeface="Futura Md" pitchFamily="34" charset="0"/>
              </a:rPr>
              <a:t> </a:t>
            </a:r>
            <a:r>
              <a:rPr lang="hu-HU" sz="1800" dirty="0" smtClean="0">
                <a:latin typeface="Futura Md" pitchFamily="34" charset="0"/>
              </a:rPr>
              <a:t>gázelőkészítés</a:t>
            </a:r>
            <a:r>
              <a:rPr lang="de-DE" sz="1800" dirty="0" smtClean="0">
                <a:latin typeface="Futura Md" pitchFamily="34" charset="0"/>
              </a:rPr>
              <a:t> &amp; </a:t>
            </a:r>
            <a:r>
              <a:rPr lang="hu-HU" sz="1800" dirty="0" smtClean="0">
                <a:latin typeface="Futura Md" pitchFamily="34" charset="0"/>
              </a:rPr>
              <a:t>szenzorok</a:t>
            </a:r>
            <a:r>
              <a:rPr lang="de-DE" sz="1800" dirty="0" smtClean="0">
                <a:latin typeface="Futura Md" pitchFamily="34" charset="0"/>
              </a:rPr>
              <a:t>, </a:t>
            </a:r>
            <a:r>
              <a:rPr lang="hu-HU" sz="1800" dirty="0" smtClean="0">
                <a:latin typeface="Futura Md" pitchFamily="34" charset="0"/>
              </a:rPr>
              <a:t>elektronika</a:t>
            </a:r>
            <a:endParaRPr lang="de-DE" sz="1800" dirty="0" smtClean="0">
              <a:latin typeface="Futura M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/>
          <p:cNvGrpSpPr/>
          <p:nvPr/>
        </p:nvGrpSpPr>
        <p:grpSpPr>
          <a:xfrm>
            <a:off x="2339752" y="-92546"/>
            <a:ext cx="6480720" cy="4320480"/>
            <a:chOff x="2339752" y="339502"/>
            <a:chExt cx="6480720" cy="432048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lum bright="-4000"/>
            </a:blip>
            <a:srcRect/>
            <a:stretch>
              <a:fillRect/>
            </a:stretch>
          </p:blipFill>
          <p:spPr bwMode="auto">
            <a:xfrm>
              <a:off x="2339752" y="339502"/>
              <a:ext cx="6082854" cy="4300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 useBgFill="1">
          <p:nvSpPr>
            <p:cNvPr id="19" name="Rechteck 18"/>
            <p:cNvSpPr/>
            <p:nvPr/>
          </p:nvSpPr>
          <p:spPr>
            <a:xfrm>
              <a:off x="2339752" y="339502"/>
              <a:ext cx="3168352" cy="4320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 useBgFill="1">
          <p:nvSpPr>
            <p:cNvPr id="20" name="Rechteck 19"/>
            <p:cNvSpPr/>
            <p:nvPr/>
          </p:nvSpPr>
          <p:spPr>
            <a:xfrm>
              <a:off x="6156176" y="339502"/>
              <a:ext cx="2664296" cy="43204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gázelőkészítés</a:t>
            </a:r>
            <a:endParaRPr lang="de-DE" dirty="0"/>
          </a:p>
        </p:txBody>
      </p:sp>
      <p:pic>
        <p:nvPicPr>
          <p:cNvPr id="1028" name="Picture 4" descr="X:\SPECTRAplus\VORARBEITEN\Sonde Komfortausführung.jpg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-7000" contrast="2000"/>
          </a:blip>
          <a:srcRect/>
          <a:stretch>
            <a:fillRect/>
          </a:stretch>
        </p:blipFill>
        <p:spPr bwMode="auto">
          <a:xfrm rot="5400000">
            <a:off x="266640" y="1908558"/>
            <a:ext cx="2202008" cy="12241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Abgerundetes Rechteck 10"/>
          <p:cNvSpPr/>
          <p:nvPr/>
        </p:nvSpPr>
        <p:spPr>
          <a:xfrm>
            <a:off x="2699792" y="2859782"/>
            <a:ext cx="1872208" cy="681038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100" dirty="0">
                <a:latin typeface="Futura Md" pitchFamily="34" charset="0"/>
              </a:rPr>
              <a:t> </a:t>
            </a:r>
            <a:r>
              <a:rPr lang="hu-HU" sz="1200" dirty="0" smtClean="0">
                <a:latin typeface="Futura Md" pitchFamily="34" charset="0"/>
              </a:rPr>
              <a:t>hűtés</a:t>
            </a:r>
            <a:r>
              <a:rPr lang="de-DE" sz="1200" dirty="0" smtClean="0">
                <a:latin typeface="Futura Md" pitchFamily="34" charset="0"/>
              </a:rPr>
              <a:t> = </a:t>
            </a:r>
            <a:r>
              <a:rPr lang="hu-HU" sz="1200" dirty="0" smtClean="0">
                <a:latin typeface="Futura Md" pitchFamily="34" charset="0"/>
              </a:rPr>
              <a:t>szárítás</a:t>
            </a:r>
            <a:endParaRPr lang="de-DE" sz="1100" dirty="0" smtClean="0">
              <a:latin typeface="Futura Md" pitchFamily="34" charset="0"/>
            </a:endParaRPr>
          </a:p>
          <a:p>
            <a:pPr algn="ctr">
              <a:defRPr/>
            </a:pPr>
            <a:r>
              <a:rPr lang="hu-HU" sz="1100" dirty="0">
                <a:latin typeface="Futura Md" pitchFamily="34" charset="0"/>
              </a:rPr>
              <a:t>a</a:t>
            </a:r>
            <a:r>
              <a:rPr lang="hu-HU" sz="1100" dirty="0" smtClean="0">
                <a:latin typeface="Futura Md" pitchFamily="34" charset="0"/>
              </a:rPr>
              <a:t> </a:t>
            </a:r>
            <a:r>
              <a:rPr lang="hu-HU" sz="1100" dirty="0" err="1" smtClean="0">
                <a:latin typeface="Futura Md" pitchFamily="34" charset="0"/>
              </a:rPr>
              <a:t>kondenzát</a:t>
            </a:r>
            <a:r>
              <a:rPr lang="hu-HU" sz="1100" dirty="0" smtClean="0">
                <a:latin typeface="Futura Md" pitchFamily="34" charset="0"/>
              </a:rPr>
              <a:t> vezetékeiben és </a:t>
            </a:r>
            <a:r>
              <a:rPr lang="hu-HU" sz="1100" dirty="0" err="1" smtClean="0">
                <a:latin typeface="Futura Md" pitchFamily="34" charset="0"/>
              </a:rPr>
              <a:t>kondenzátcsapdában</a:t>
            </a:r>
            <a:endParaRPr lang="de-DE" sz="1400" dirty="0">
              <a:latin typeface="Futura Md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2699792" y="1851670"/>
            <a:ext cx="1872208" cy="510778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100" dirty="0">
                <a:latin typeface="Futura Md" pitchFamily="34" charset="0"/>
              </a:rPr>
              <a:t> </a:t>
            </a:r>
            <a:r>
              <a:rPr lang="hu-HU" sz="1200" dirty="0" smtClean="0">
                <a:latin typeface="Futura Md" pitchFamily="34" charset="0"/>
              </a:rPr>
              <a:t>a </a:t>
            </a:r>
            <a:r>
              <a:rPr lang="hu-HU" sz="1200" dirty="0" err="1" smtClean="0">
                <a:latin typeface="Futura Md" pitchFamily="34" charset="0"/>
              </a:rPr>
              <a:t>kondenzát</a:t>
            </a:r>
            <a:r>
              <a:rPr lang="hu-HU" sz="1200" dirty="0" smtClean="0">
                <a:latin typeface="Futura Md" pitchFamily="34" charset="0"/>
              </a:rPr>
              <a:t> összegyűjtése</a:t>
            </a:r>
            <a:endParaRPr lang="de-DE" sz="1400" dirty="0">
              <a:latin typeface="Futura Md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2699792" y="1059582"/>
            <a:ext cx="1872208" cy="510778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100" dirty="0">
                <a:latin typeface="Futura Md" pitchFamily="34" charset="0"/>
              </a:rPr>
              <a:t> </a:t>
            </a:r>
            <a:r>
              <a:rPr lang="hu-HU" sz="1200" dirty="0" smtClean="0">
                <a:latin typeface="Futura Md" pitchFamily="34" charset="0"/>
              </a:rPr>
              <a:t>szűrés és </a:t>
            </a:r>
            <a:r>
              <a:rPr lang="hu-HU" sz="1200" dirty="0" err="1" smtClean="0">
                <a:latin typeface="Futura Md" pitchFamily="34" charset="0"/>
              </a:rPr>
              <a:t>vizleválasztás</a:t>
            </a:r>
            <a:endParaRPr lang="de-DE" sz="1400" dirty="0">
              <a:latin typeface="Futura Md" pitchFamily="34" charset="0"/>
            </a:endParaRPr>
          </a:p>
        </p:txBody>
      </p:sp>
      <p:sp>
        <p:nvSpPr>
          <p:cNvPr id="14" name="Rechteckige Legende 13"/>
          <p:cNvSpPr/>
          <p:nvPr/>
        </p:nvSpPr>
        <p:spPr>
          <a:xfrm>
            <a:off x="7092280" y="3291830"/>
            <a:ext cx="1296144" cy="432048"/>
          </a:xfrm>
          <a:prstGeom prst="wedgeRectCallout">
            <a:avLst>
              <a:gd name="adj1" fmla="val -142176"/>
              <a:gd name="adj2" fmla="val -12064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chemeClr val="dk1"/>
                </a:solidFill>
              </a:rPr>
              <a:t>A leghidegebb része a mérésnek</a:t>
            </a:r>
            <a:endParaRPr lang="de-DE" sz="1000" dirty="0">
              <a:solidFill>
                <a:schemeClr val="dk1"/>
              </a:solidFill>
            </a:endParaRPr>
          </a:p>
        </p:txBody>
      </p:sp>
      <p:sp>
        <p:nvSpPr>
          <p:cNvPr id="15" name="Rechteckige Legende 14"/>
          <p:cNvSpPr/>
          <p:nvPr/>
        </p:nvSpPr>
        <p:spPr>
          <a:xfrm>
            <a:off x="7092280" y="1779662"/>
            <a:ext cx="1296144" cy="504056"/>
          </a:xfrm>
          <a:prstGeom prst="wedgeRectCallout">
            <a:avLst>
              <a:gd name="adj1" fmla="val -135580"/>
              <a:gd name="adj2" fmla="val 607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chemeClr val="dk1"/>
                </a:solidFill>
              </a:rPr>
              <a:t>Meggátolja a víz beszívását</a:t>
            </a:r>
            <a:endParaRPr lang="de-DE" sz="1000" dirty="0">
              <a:solidFill>
                <a:schemeClr val="dk1"/>
              </a:solidFill>
            </a:endParaRPr>
          </a:p>
        </p:txBody>
      </p:sp>
      <p:sp>
        <p:nvSpPr>
          <p:cNvPr id="16" name="Rechteckige Legende 15"/>
          <p:cNvSpPr/>
          <p:nvPr/>
        </p:nvSpPr>
        <p:spPr>
          <a:xfrm>
            <a:off x="7092280" y="987574"/>
            <a:ext cx="1296144" cy="504056"/>
          </a:xfrm>
          <a:prstGeom prst="wedgeRectCallout">
            <a:avLst>
              <a:gd name="adj1" fmla="val -132139"/>
              <a:gd name="adj2" fmla="val 1230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chemeClr val="dk1"/>
                </a:solidFill>
              </a:rPr>
              <a:t>Átlátszó és szétcsavarható szűrő</a:t>
            </a:r>
            <a:endParaRPr lang="de-DE" sz="1000" dirty="0">
              <a:solidFill>
                <a:schemeClr val="dk1"/>
              </a:solidFill>
            </a:endParaRPr>
          </a:p>
        </p:txBody>
      </p:sp>
      <p:sp>
        <p:nvSpPr>
          <p:cNvPr id="17" name="Rechteckige Legende 16"/>
          <p:cNvSpPr/>
          <p:nvPr/>
        </p:nvSpPr>
        <p:spPr>
          <a:xfrm>
            <a:off x="7020272" y="2499742"/>
            <a:ext cx="1296144" cy="432048"/>
          </a:xfrm>
          <a:prstGeom prst="wedgeRectCallout">
            <a:avLst>
              <a:gd name="adj1" fmla="val -133462"/>
              <a:gd name="adj2" fmla="val -7202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chemeClr val="dk1"/>
                </a:solidFill>
              </a:rPr>
              <a:t>Látható </a:t>
            </a:r>
            <a:r>
              <a:rPr lang="hu-HU" sz="1000" dirty="0" err="1" smtClean="0">
                <a:solidFill>
                  <a:schemeClr val="dk1"/>
                </a:solidFill>
              </a:rPr>
              <a:t>kondenzátszínt</a:t>
            </a:r>
            <a:endParaRPr lang="de-DE" sz="1000" dirty="0">
              <a:solidFill>
                <a:schemeClr val="dk1"/>
              </a:solidFill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683568" y="3795886"/>
            <a:ext cx="3960440" cy="664012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100" dirty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passzív </a:t>
            </a:r>
            <a:r>
              <a:rPr lang="hu-HU" sz="1100" dirty="0" err="1" smtClean="0">
                <a:latin typeface="Futura Md" pitchFamily="34" charset="0"/>
              </a:rPr>
              <a:t>kondenzátcsapda</a:t>
            </a:r>
            <a:r>
              <a:rPr lang="de-DE" sz="1100" dirty="0" smtClean="0">
                <a:latin typeface="Futura Md" pitchFamily="34" charset="0"/>
              </a:rPr>
              <a:t>: </a:t>
            </a:r>
            <a:r>
              <a:rPr lang="hu-HU" sz="1100" dirty="0" smtClean="0">
                <a:latin typeface="Futura Md" pitchFamily="34" charset="0"/>
              </a:rPr>
              <a:t>rövid mérések</a:t>
            </a:r>
            <a:r>
              <a:rPr lang="de-DE" sz="1100" dirty="0" smtClean="0">
                <a:latin typeface="Futura Md" pitchFamily="34" charset="0"/>
              </a:rPr>
              <a:t> (</a:t>
            </a:r>
            <a:r>
              <a:rPr lang="hu-HU" sz="1100" dirty="0" smtClean="0">
                <a:latin typeface="Futura Md" pitchFamily="34" charset="0"/>
              </a:rPr>
              <a:t>percek</a:t>
            </a:r>
            <a:r>
              <a:rPr lang="de-DE" sz="1100" dirty="0" smtClean="0">
                <a:latin typeface="Futura Md" pitchFamily="34" charset="0"/>
              </a:rPr>
              <a:t>)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tartós mérés:</a:t>
            </a: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aktív hűtő, szárító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szűrő</a:t>
            </a:r>
            <a:r>
              <a:rPr lang="de-DE" sz="1100" dirty="0" smtClean="0">
                <a:latin typeface="Futura Md" pitchFamily="34" charset="0"/>
              </a:rPr>
              <a:t>: </a:t>
            </a:r>
            <a:r>
              <a:rPr lang="hu-HU" sz="1100" dirty="0" smtClean="0">
                <a:latin typeface="Futura Md" pitchFamily="34" charset="0"/>
              </a:rPr>
              <a:t>a méréstől függő, pl.szilárd anyagszűrő</a:t>
            </a:r>
            <a:endParaRPr lang="de-DE" sz="1100" dirty="0">
              <a:latin typeface="Futura M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hu-HU" dirty="0" smtClean="0"/>
              <a:t>Jelképzés, kiértékelés és kijelzés</a:t>
            </a:r>
            <a:endParaRPr lang="de-DE" dirty="0"/>
          </a:p>
        </p:txBody>
      </p:sp>
      <p:sp>
        <p:nvSpPr>
          <p:cNvPr id="17" name="Inhaltsplatzhalter 2"/>
          <p:cNvSpPr txBox="1">
            <a:spLocks/>
          </p:cNvSpPr>
          <p:nvPr/>
        </p:nvSpPr>
        <p:spPr bwMode="auto">
          <a:xfrm>
            <a:off x="702319" y="1289298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nyomás</a:t>
            </a:r>
            <a:endParaRPr lang="de-DE" sz="1800" b="1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19" name="Inhaltsplatzhalter 2"/>
          <p:cNvSpPr txBox="1">
            <a:spLocks/>
          </p:cNvSpPr>
          <p:nvPr/>
        </p:nvSpPr>
        <p:spPr bwMode="auto">
          <a:xfrm>
            <a:off x="702319" y="843558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gázszenzor</a:t>
            </a:r>
            <a:endParaRPr lang="de-DE" sz="1800" b="1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21" name="Inhaltsplatzhalter 2"/>
          <p:cNvSpPr txBox="1">
            <a:spLocks/>
          </p:cNvSpPr>
          <p:nvPr/>
        </p:nvSpPr>
        <p:spPr bwMode="auto">
          <a:xfrm>
            <a:off x="702319" y="1721346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hőmérséklet</a:t>
            </a:r>
            <a:endParaRPr lang="de-DE" sz="1800" b="1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23" name="Inhaltsplatzhalter 2"/>
          <p:cNvSpPr txBox="1">
            <a:spLocks/>
          </p:cNvSpPr>
          <p:nvPr/>
        </p:nvSpPr>
        <p:spPr bwMode="auto">
          <a:xfrm>
            <a:off x="683568" y="2153394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egyéb</a:t>
            </a:r>
            <a:endParaRPr lang="de-DE" sz="1800" b="1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3923928" y="2859782"/>
            <a:ext cx="5112568" cy="1021556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latin typeface="Futura Md" pitchFamily="34" charset="0"/>
              </a:rPr>
              <a:t> </a:t>
            </a:r>
            <a:r>
              <a:rPr lang="hu-HU" sz="1800" dirty="0" smtClean="0">
                <a:latin typeface="Futura Md" pitchFamily="34" charset="0"/>
              </a:rPr>
              <a:t>elektronika, elvi felépítés</a:t>
            </a:r>
            <a:endParaRPr lang="de-DE" sz="18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latin typeface="Futura Md" pitchFamily="34" charset="0"/>
              </a:rPr>
              <a:t> </a:t>
            </a:r>
            <a:r>
              <a:rPr lang="hu-HU" sz="1800" dirty="0" smtClean="0">
                <a:latin typeface="Futura Md" pitchFamily="34" charset="0"/>
              </a:rPr>
              <a:t>gázvezetés</a:t>
            </a:r>
            <a:endParaRPr lang="de-DE" sz="18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latin typeface="Futura Md" pitchFamily="34" charset="0"/>
              </a:rPr>
              <a:t> SPECTRAplus</a:t>
            </a:r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637306" y="2560059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latin typeface="Futura Md" pitchFamily="34" charset="0"/>
              </a:rPr>
              <a:t>Egy mérőműszer felépítése</a:t>
            </a:r>
            <a:endParaRPr lang="de-DE" sz="1800" b="1" dirty="0">
              <a:latin typeface="Futura M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Jelfeldolgozés</a:t>
            </a:r>
            <a:r>
              <a:rPr lang="hu-HU" dirty="0" smtClean="0"/>
              <a:t> és elektronika</a:t>
            </a:r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4283968" y="1851670"/>
            <a:ext cx="1152128" cy="1008112"/>
            <a:chOff x="3635896" y="1563638"/>
            <a:chExt cx="1152128" cy="1008112"/>
          </a:xfrm>
        </p:grpSpPr>
        <p:pic>
          <p:nvPicPr>
            <p:cNvPr id="1026" name="Picture 2" descr="S:\Schulungen\tmp\stock-photo-macro-of-computer-chip-technology-background-72553300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35896" y="1563638"/>
              <a:ext cx="1080120" cy="86634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 useBgFill="1">
          <p:nvSpPr>
            <p:cNvPr id="8" name="Rechteck 7"/>
            <p:cNvSpPr/>
            <p:nvPr/>
          </p:nvSpPr>
          <p:spPr>
            <a:xfrm>
              <a:off x="3635896" y="2283718"/>
              <a:ext cx="1152128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3" name="Gruppieren 33"/>
          <p:cNvGrpSpPr/>
          <p:nvPr/>
        </p:nvGrpSpPr>
        <p:grpSpPr>
          <a:xfrm>
            <a:off x="251520" y="1275606"/>
            <a:ext cx="1800200" cy="504056"/>
            <a:chOff x="467544" y="2859782"/>
            <a:chExt cx="6552728" cy="1800200"/>
          </a:xfrm>
        </p:grpSpPr>
        <p:sp>
          <p:nvSpPr>
            <p:cNvPr id="14" name="Flussdiagramm: Magnetplattenspeicher 13"/>
            <p:cNvSpPr/>
            <p:nvPr/>
          </p:nvSpPr>
          <p:spPr>
            <a:xfrm rot="5400000">
              <a:off x="1979712" y="2715766"/>
              <a:ext cx="1800200" cy="2088232"/>
            </a:xfrm>
            <a:prstGeom prst="flowChartMagneticDisk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 rot="5400000">
              <a:off x="3779912" y="3723878"/>
              <a:ext cx="1440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/>
          </p:nvSpPr>
          <p:spPr>
            <a:xfrm rot="5400000">
              <a:off x="3779912" y="2859782"/>
              <a:ext cx="1440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/>
          </p:nvSpPr>
          <p:spPr>
            <a:xfrm rot="5400000">
              <a:off x="2519772" y="3615866"/>
              <a:ext cx="216024" cy="10081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Flussdiagramm: Datenträger mit direktem Zugriff 17"/>
            <p:cNvSpPr/>
            <p:nvPr/>
          </p:nvSpPr>
          <p:spPr>
            <a:xfrm>
              <a:off x="1979712" y="3147814"/>
              <a:ext cx="288032" cy="1080120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Rechteck 18"/>
            <p:cNvSpPr/>
            <p:nvPr/>
          </p:nvSpPr>
          <p:spPr>
            <a:xfrm rot="5400000">
              <a:off x="2879812" y="2967794"/>
              <a:ext cx="144016" cy="5040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339752" y="3435846"/>
              <a:ext cx="144016" cy="144016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Ellipse 20"/>
            <p:cNvSpPr/>
            <p:nvPr/>
          </p:nvSpPr>
          <p:spPr>
            <a:xfrm>
              <a:off x="2339752" y="3651870"/>
              <a:ext cx="144016" cy="144016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" name="Gerade Verbindung mit Pfeil 21"/>
            <p:cNvCxnSpPr/>
            <p:nvPr/>
          </p:nvCxnSpPr>
          <p:spPr>
            <a:xfrm flipV="1">
              <a:off x="2483768" y="3363838"/>
              <a:ext cx="360040" cy="14401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/>
            <p:cNvCxnSpPr/>
            <p:nvPr/>
          </p:nvCxnSpPr>
          <p:spPr>
            <a:xfrm flipV="1">
              <a:off x="2555776" y="3363838"/>
              <a:ext cx="432048" cy="28803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Ellipse 23"/>
            <p:cNvSpPr/>
            <p:nvPr/>
          </p:nvSpPr>
          <p:spPr>
            <a:xfrm>
              <a:off x="2483768" y="4044163"/>
              <a:ext cx="144016" cy="144016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5" name="Gerade Verbindung mit Pfeil 24"/>
            <p:cNvCxnSpPr/>
            <p:nvPr/>
          </p:nvCxnSpPr>
          <p:spPr>
            <a:xfrm>
              <a:off x="2627784" y="4123673"/>
              <a:ext cx="432048" cy="1588"/>
            </a:xfrm>
            <a:prstGeom prst="straightConnector1">
              <a:avLst/>
            </a:prstGeom>
            <a:ln>
              <a:solidFill>
                <a:schemeClr val="bg1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pieren 25"/>
            <p:cNvGrpSpPr/>
            <p:nvPr/>
          </p:nvGrpSpPr>
          <p:grpSpPr>
            <a:xfrm>
              <a:off x="6516216" y="3003798"/>
              <a:ext cx="504056" cy="1152128"/>
              <a:chOff x="6660232" y="3050745"/>
              <a:chExt cx="504056" cy="1152128"/>
            </a:xfrm>
          </p:grpSpPr>
          <p:sp>
            <p:nvSpPr>
              <p:cNvPr id="41" name="Pfeil nach rechts 17"/>
              <p:cNvSpPr/>
              <p:nvPr/>
            </p:nvSpPr>
            <p:spPr>
              <a:xfrm rot="18413169">
                <a:off x="6328496" y="3526329"/>
                <a:ext cx="1152128" cy="200959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2" name="Ellipse 18"/>
              <p:cNvSpPr/>
              <p:nvPr/>
            </p:nvSpPr>
            <p:spPr>
              <a:xfrm>
                <a:off x="6660232" y="336383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27" name="Gewinkelte Verbindung 46"/>
            <p:cNvCxnSpPr>
              <a:stCxn id="15" idx="0"/>
              <a:endCxn id="41" idx="4"/>
            </p:cNvCxnSpPr>
            <p:nvPr/>
          </p:nvCxnSpPr>
          <p:spPr>
            <a:xfrm flipV="1">
              <a:off x="4211960" y="3820947"/>
              <a:ext cx="2556284" cy="262971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winkelte Verbindung 49"/>
            <p:cNvCxnSpPr>
              <a:stCxn id="16" idx="0"/>
              <a:endCxn id="41" idx="0"/>
            </p:cNvCxnSpPr>
            <p:nvPr/>
          </p:nvCxnSpPr>
          <p:spPr>
            <a:xfrm>
              <a:off x="4211960" y="3219822"/>
              <a:ext cx="2556284" cy="9706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uppieren 28"/>
            <p:cNvGrpSpPr/>
            <p:nvPr/>
          </p:nvGrpSpPr>
          <p:grpSpPr>
            <a:xfrm rot="782473">
              <a:off x="1187624" y="3075806"/>
              <a:ext cx="455901" cy="216024"/>
              <a:chOff x="1187624" y="3075806"/>
              <a:chExt cx="455901" cy="216024"/>
            </a:xfrm>
          </p:grpSpPr>
          <p:sp>
            <p:nvSpPr>
              <p:cNvPr id="39" name="Ellipse 22"/>
              <p:cNvSpPr/>
              <p:nvPr/>
            </p:nvSpPr>
            <p:spPr>
              <a:xfrm>
                <a:off x="1187624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0" name="Ellipse 23"/>
              <p:cNvSpPr/>
              <p:nvPr/>
            </p:nvSpPr>
            <p:spPr>
              <a:xfrm>
                <a:off x="1427501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0" name="Gruppieren 24"/>
            <p:cNvGrpSpPr/>
            <p:nvPr/>
          </p:nvGrpSpPr>
          <p:grpSpPr>
            <a:xfrm rot="16963140">
              <a:off x="1403255" y="3789996"/>
              <a:ext cx="455901" cy="216024"/>
              <a:chOff x="1187624" y="3075806"/>
              <a:chExt cx="455901" cy="216024"/>
            </a:xfrm>
          </p:grpSpPr>
          <p:sp>
            <p:nvSpPr>
              <p:cNvPr id="37" name="Ellipse 36"/>
              <p:cNvSpPr/>
              <p:nvPr/>
            </p:nvSpPr>
            <p:spPr>
              <a:xfrm>
                <a:off x="1187624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Ellipse 37"/>
              <p:cNvSpPr/>
              <p:nvPr/>
            </p:nvSpPr>
            <p:spPr>
              <a:xfrm>
                <a:off x="1427501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1" name="Gruppieren 27"/>
            <p:cNvGrpSpPr/>
            <p:nvPr/>
          </p:nvGrpSpPr>
          <p:grpSpPr>
            <a:xfrm rot="2038381">
              <a:off x="467544" y="3291830"/>
              <a:ext cx="455901" cy="216024"/>
              <a:chOff x="1187624" y="3075806"/>
              <a:chExt cx="455901" cy="216024"/>
            </a:xfrm>
          </p:grpSpPr>
          <p:sp>
            <p:nvSpPr>
              <p:cNvPr id="35" name="Ellipse 34"/>
              <p:cNvSpPr/>
              <p:nvPr/>
            </p:nvSpPr>
            <p:spPr>
              <a:xfrm>
                <a:off x="1187624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Ellipse 35"/>
              <p:cNvSpPr/>
              <p:nvPr/>
            </p:nvSpPr>
            <p:spPr>
              <a:xfrm>
                <a:off x="1427501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2" name="Gruppieren 30"/>
            <p:cNvGrpSpPr/>
            <p:nvPr/>
          </p:nvGrpSpPr>
          <p:grpSpPr>
            <a:xfrm rot="18707773">
              <a:off x="899199" y="3717988"/>
              <a:ext cx="455901" cy="216024"/>
              <a:chOff x="1187624" y="3075806"/>
              <a:chExt cx="455901" cy="216024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1187624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1427501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43" name="Gruppieren 33"/>
          <p:cNvGrpSpPr/>
          <p:nvPr/>
        </p:nvGrpSpPr>
        <p:grpSpPr>
          <a:xfrm>
            <a:off x="395536" y="1563638"/>
            <a:ext cx="1800200" cy="504056"/>
            <a:chOff x="467544" y="2859782"/>
            <a:chExt cx="6552728" cy="1800200"/>
          </a:xfrm>
        </p:grpSpPr>
        <p:sp>
          <p:nvSpPr>
            <p:cNvPr id="44" name="Flussdiagramm: Magnetplattenspeicher 43"/>
            <p:cNvSpPr/>
            <p:nvPr/>
          </p:nvSpPr>
          <p:spPr>
            <a:xfrm rot="5400000">
              <a:off x="1979712" y="2715766"/>
              <a:ext cx="1800200" cy="2088232"/>
            </a:xfrm>
            <a:prstGeom prst="flowChartMagneticDisk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 rot="5400000">
              <a:off x="3779912" y="3723878"/>
              <a:ext cx="1440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 rot="5400000">
              <a:off x="3779912" y="2859782"/>
              <a:ext cx="1440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Rechteck 46"/>
            <p:cNvSpPr/>
            <p:nvPr/>
          </p:nvSpPr>
          <p:spPr>
            <a:xfrm rot="5400000">
              <a:off x="2519772" y="3615866"/>
              <a:ext cx="216024" cy="10081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Flussdiagramm: Datenträger mit direktem Zugriff 47"/>
            <p:cNvSpPr/>
            <p:nvPr/>
          </p:nvSpPr>
          <p:spPr>
            <a:xfrm>
              <a:off x="1979712" y="3147814"/>
              <a:ext cx="288032" cy="1080120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Rechteck 48"/>
            <p:cNvSpPr/>
            <p:nvPr/>
          </p:nvSpPr>
          <p:spPr>
            <a:xfrm rot="5400000">
              <a:off x="2879812" y="2967794"/>
              <a:ext cx="144016" cy="5040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2339752" y="3435846"/>
              <a:ext cx="144016" cy="144016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2339752" y="3651870"/>
              <a:ext cx="144016" cy="144016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2" name="Gerade Verbindung mit Pfeil 51"/>
            <p:cNvCxnSpPr/>
            <p:nvPr/>
          </p:nvCxnSpPr>
          <p:spPr>
            <a:xfrm flipV="1">
              <a:off x="2483768" y="3363838"/>
              <a:ext cx="360040" cy="14401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mit Pfeil 52"/>
            <p:cNvCxnSpPr/>
            <p:nvPr/>
          </p:nvCxnSpPr>
          <p:spPr>
            <a:xfrm flipV="1">
              <a:off x="2555776" y="3363838"/>
              <a:ext cx="432048" cy="28803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Ellipse 53"/>
            <p:cNvSpPr/>
            <p:nvPr/>
          </p:nvSpPr>
          <p:spPr>
            <a:xfrm>
              <a:off x="2483768" y="4044163"/>
              <a:ext cx="144016" cy="144016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5" name="Gerade Verbindung mit Pfeil 54"/>
            <p:cNvCxnSpPr/>
            <p:nvPr/>
          </p:nvCxnSpPr>
          <p:spPr>
            <a:xfrm>
              <a:off x="2627784" y="4123673"/>
              <a:ext cx="432048" cy="1588"/>
            </a:xfrm>
            <a:prstGeom prst="straightConnector1">
              <a:avLst/>
            </a:prstGeom>
            <a:ln>
              <a:solidFill>
                <a:schemeClr val="bg1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Gruppieren 55"/>
            <p:cNvGrpSpPr/>
            <p:nvPr/>
          </p:nvGrpSpPr>
          <p:grpSpPr>
            <a:xfrm>
              <a:off x="6516216" y="3003798"/>
              <a:ext cx="504056" cy="1152128"/>
              <a:chOff x="6660232" y="3050745"/>
              <a:chExt cx="504056" cy="1152128"/>
            </a:xfrm>
          </p:grpSpPr>
          <p:sp>
            <p:nvSpPr>
              <p:cNvPr id="71" name="Pfeil nach rechts 17"/>
              <p:cNvSpPr/>
              <p:nvPr/>
            </p:nvSpPr>
            <p:spPr>
              <a:xfrm rot="18413169">
                <a:off x="6328496" y="3526329"/>
                <a:ext cx="1152128" cy="200959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2" name="Ellipse 18"/>
              <p:cNvSpPr/>
              <p:nvPr/>
            </p:nvSpPr>
            <p:spPr>
              <a:xfrm>
                <a:off x="6660232" y="336383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57" name="Gewinkelte Verbindung 46"/>
            <p:cNvCxnSpPr>
              <a:stCxn id="45" idx="0"/>
              <a:endCxn id="71" idx="4"/>
            </p:cNvCxnSpPr>
            <p:nvPr/>
          </p:nvCxnSpPr>
          <p:spPr>
            <a:xfrm flipV="1">
              <a:off x="4211960" y="3820947"/>
              <a:ext cx="2556284" cy="262971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winkelte Verbindung 49"/>
            <p:cNvCxnSpPr>
              <a:stCxn id="46" idx="0"/>
              <a:endCxn id="71" idx="0"/>
            </p:cNvCxnSpPr>
            <p:nvPr/>
          </p:nvCxnSpPr>
          <p:spPr>
            <a:xfrm>
              <a:off x="4211960" y="3219822"/>
              <a:ext cx="2556284" cy="9706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9" name="Gruppieren 58"/>
            <p:cNvGrpSpPr/>
            <p:nvPr/>
          </p:nvGrpSpPr>
          <p:grpSpPr>
            <a:xfrm rot="782473">
              <a:off x="1187624" y="3075806"/>
              <a:ext cx="455901" cy="216024"/>
              <a:chOff x="1187624" y="3075806"/>
              <a:chExt cx="455901" cy="216024"/>
            </a:xfrm>
          </p:grpSpPr>
          <p:sp>
            <p:nvSpPr>
              <p:cNvPr id="69" name="Ellipse 22"/>
              <p:cNvSpPr/>
              <p:nvPr/>
            </p:nvSpPr>
            <p:spPr>
              <a:xfrm>
                <a:off x="1187624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70" name="Ellipse 23"/>
              <p:cNvSpPr/>
              <p:nvPr/>
            </p:nvSpPr>
            <p:spPr>
              <a:xfrm>
                <a:off x="1427501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0" name="Gruppieren 24"/>
            <p:cNvGrpSpPr/>
            <p:nvPr/>
          </p:nvGrpSpPr>
          <p:grpSpPr>
            <a:xfrm rot="16963140">
              <a:off x="1403255" y="3789996"/>
              <a:ext cx="455901" cy="216024"/>
              <a:chOff x="1187624" y="3075806"/>
              <a:chExt cx="455901" cy="216024"/>
            </a:xfrm>
          </p:grpSpPr>
          <p:sp>
            <p:nvSpPr>
              <p:cNvPr id="67" name="Ellipse 66"/>
              <p:cNvSpPr/>
              <p:nvPr/>
            </p:nvSpPr>
            <p:spPr>
              <a:xfrm>
                <a:off x="1187624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8" name="Ellipse 67"/>
              <p:cNvSpPr/>
              <p:nvPr/>
            </p:nvSpPr>
            <p:spPr>
              <a:xfrm>
                <a:off x="1427501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1" name="Gruppieren 27"/>
            <p:cNvGrpSpPr/>
            <p:nvPr/>
          </p:nvGrpSpPr>
          <p:grpSpPr>
            <a:xfrm rot="2038381">
              <a:off x="467544" y="3291830"/>
              <a:ext cx="455901" cy="216024"/>
              <a:chOff x="1187624" y="3075806"/>
              <a:chExt cx="455901" cy="216024"/>
            </a:xfrm>
          </p:grpSpPr>
          <p:sp>
            <p:nvSpPr>
              <p:cNvPr id="65" name="Ellipse 64"/>
              <p:cNvSpPr/>
              <p:nvPr/>
            </p:nvSpPr>
            <p:spPr>
              <a:xfrm>
                <a:off x="1187624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6" name="Ellipse 65"/>
              <p:cNvSpPr/>
              <p:nvPr/>
            </p:nvSpPr>
            <p:spPr>
              <a:xfrm>
                <a:off x="1427501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62" name="Gruppieren 30"/>
            <p:cNvGrpSpPr/>
            <p:nvPr/>
          </p:nvGrpSpPr>
          <p:grpSpPr>
            <a:xfrm rot="18707773">
              <a:off x="899199" y="3717988"/>
              <a:ext cx="455901" cy="216024"/>
              <a:chOff x="1187624" y="3075806"/>
              <a:chExt cx="455901" cy="216024"/>
            </a:xfrm>
          </p:grpSpPr>
          <p:sp>
            <p:nvSpPr>
              <p:cNvPr id="63" name="Ellipse 62"/>
              <p:cNvSpPr/>
              <p:nvPr/>
            </p:nvSpPr>
            <p:spPr>
              <a:xfrm>
                <a:off x="1187624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4" name="Ellipse 63"/>
              <p:cNvSpPr/>
              <p:nvPr/>
            </p:nvSpPr>
            <p:spPr>
              <a:xfrm>
                <a:off x="1427501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73" name="Gruppieren 72"/>
          <p:cNvGrpSpPr/>
          <p:nvPr/>
        </p:nvGrpSpPr>
        <p:grpSpPr>
          <a:xfrm>
            <a:off x="251520" y="2139702"/>
            <a:ext cx="576064" cy="936105"/>
            <a:chOff x="107504" y="1779661"/>
            <a:chExt cx="1008112" cy="936105"/>
          </a:xfrm>
        </p:grpSpPr>
        <p:sp>
          <p:nvSpPr>
            <p:cNvPr id="74" name="Rechteck 73"/>
            <p:cNvSpPr/>
            <p:nvPr/>
          </p:nvSpPr>
          <p:spPr>
            <a:xfrm>
              <a:off x="107504" y="2611754"/>
              <a:ext cx="1008112" cy="104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/>
            <p:cNvSpPr/>
            <p:nvPr/>
          </p:nvSpPr>
          <p:spPr>
            <a:xfrm>
              <a:off x="290797" y="2507743"/>
              <a:ext cx="580428" cy="104012"/>
            </a:xfrm>
            <a:prstGeom prst="rect">
              <a:avLst/>
            </a:prstGeom>
            <a:solidFill>
              <a:schemeClr val="bg1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6" name="Gruppieren 8"/>
            <p:cNvGrpSpPr/>
            <p:nvPr/>
          </p:nvGrpSpPr>
          <p:grpSpPr>
            <a:xfrm>
              <a:off x="290797" y="2403742"/>
              <a:ext cx="580428" cy="104013"/>
              <a:chOff x="1835696" y="2355726"/>
              <a:chExt cx="1368152" cy="216024"/>
            </a:xfrm>
            <a:solidFill>
              <a:schemeClr val="bg1">
                <a:lumMod val="50000"/>
              </a:schemeClr>
            </a:solidFill>
          </p:grpSpPr>
          <p:sp>
            <p:nvSpPr>
              <p:cNvPr id="84" name="Rechteck 83"/>
              <p:cNvSpPr/>
              <p:nvPr/>
            </p:nvSpPr>
            <p:spPr>
              <a:xfrm>
                <a:off x="1835696" y="2355726"/>
                <a:ext cx="1368152" cy="7200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5" name="Gleichschenkliges Dreieck 84"/>
              <p:cNvSpPr/>
              <p:nvPr/>
            </p:nvSpPr>
            <p:spPr>
              <a:xfrm flipV="1">
                <a:off x="1835696" y="2427734"/>
                <a:ext cx="144016" cy="1440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86" name="Gleichschenkliges Dreieck 85"/>
              <p:cNvSpPr/>
              <p:nvPr/>
            </p:nvSpPr>
            <p:spPr>
              <a:xfrm flipV="1">
                <a:off x="3059832" y="2427734"/>
                <a:ext cx="144016" cy="14401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77" name="Gerade Verbindung 76"/>
            <p:cNvCxnSpPr/>
            <p:nvPr/>
          </p:nvCxnSpPr>
          <p:spPr>
            <a:xfrm rot="5400000" flipH="1" flipV="1">
              <a:off x="-52635" y="2421067"/>
              <a:ext cx="381376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 Verbindung 77"/>
            <p:cNvCxnSpPr/>
            <p:nvPr/>
          </p:nvCxnSpPr>
          <p:spPr>
            <a:xfrm rot="5400000" flipH="1" flipV="1">
              <a:off x="863830" y="2421067"/>
              <a:ext cx="381376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Gerade Verbindung 78"/>
            <p:cNvCxnSpPr/>
            <p:nvPr/>
          </p:nvCxnSpPr>
          <p:spPr>
            <a:xfrm rot="10800000">
              <a:off x="138053" y="2230379"/>
              <a:ext cx="305488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Gerade Verbindung 79"/>
            <p:cNvCxnSpPr/>
            <p:nvPr/>
          </p:nvCxnSpPr>
          <p:spPr>
            <a:xfrm rot="10800000">
              <a:off x="687932" y="2230379"/>
              <a:ext cx="366586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Gerade Verbindung 80"/>
            <p:cNvCxnSpPr/>
            <p:nvPr/>
          </p:nvCxnSpPr>
          <p:spPr>
            <a:xfrm rot="5400000">
              <a:off x="601256" y="2143702"/>
              <a:ext cx="173353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>
            <a:xfrm rot="5400000">
              <a:off x="356865" y="2143702"/>
              <a:ext cx="173353" cy="0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Gestreifter Pfeil nach rechts 82"/>
            <p:cNvSpPr/>
            <p:nvPr/>
          </p:nvSpPr>
          <p:spPr>
            <a:xfrm rot="5400000">
              <a:off x="286312" y="1997989"/>
              <a:ext cx="589399" cy="152744"/>
            </a:xfrm>
            <a:prstGeom prst="stripedRightArrow">
              <a:avLst>
                <a:gd name="adj1" fmla="val 50000"/>
                <a:gd name="adj2" fmla="val 11846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8" name="Picture 2" descr="S:\Schulungen\tmp\pt100.jpeg"/>
          <p:cNvPicPr>
            <a:picLocks noChangeAspect="1" noChangeArrowheads="1"/>
          </p:cNvPicPr>
          <p:nvPr/>
        </p:nvPicPr>
        <p:blipFill>
          <a:blip r:embed="rId4" cstate="print">
            <a:lum bright="-13000"/>
          </a:blip>
          <a:srcRect/>
          <a:stretch>
            <a:fillRect/>
          </a:stretch>
        </p:blipFill>
        <p:spPr bwMode="auto">
          <a:xfrm>
            <a:off x="323528" y="3291830"/>
            <a:ext cx="649534" cy="449862"/>
          </a:xfrm>
          <a:prstGeom prst="rect">
            <a:avLst/>
          </a:prstGeom>
          <a:noFill/>
          <a:effectLst/>
        </p:spPr>
      </p:pic>
      <p:grpSp>
        <p:nvGrpSpPr>
          <p:cNvPr id="105" name="Gruppieren 104"/>
          <p:cNvGrpSpPr/>
          <p:nvPr/>
        </p:nvGrpSpPr>
        <p:grpSpPr>
          <a:xfrm>
            <a:off x="1043608" y="3507854"/>
            <a:ext cx="648072" cy="854048"/>
            <a:chOff x="2051720" y="2139702"/>
            <a:chExt cx="1512168" cy="2222200"/>
          </a:xfrm>
        </p:grpSpPr>
        <p:sp>
          <p:nvSpPr>
            <p:cNvPr id="92" name="Rechteck 91"/>
            <p:cNvSpPr/>
            <p:nvPr/>
          </p:nvSpPr>
          <p:spPr>
            <a:xfrm>
              <a:off x="2051720" y="2643758"/>
              <a:ext cx="864096" cy="360040"/>
            </a:xfrm>
            <a:prstGeom prst="rect">
              <a:avLst/>
            </a:prstGeom>
            <a:solidFill>
              <a:schemeClr val="bg1">
                <a:lumMod val="50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93" name="Gerade Verbindung 92"/>
            <p:cNvCxnSpPr/>
            <p:nvPr/>
          </p:nvCxnSpPr>
          <p:spPr>
            <a:xfrm rot="16200000" flipV="1">
              <a:off x="2193579" y="4073870"/>
              <a:ext cx="360040" cy="216024"/>
            </a:xfrm>
            <a:prstGeom prst="line">
              <a:avLst/>
            </a:prstGeom>
            <a:ln w="47625" cap="rnd" cmpd="sng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 Verbindung 93"/>
            <p:cNvCxnSpPr/>
            <p:nvPr/>
          </p:nvCxnSpPr>
          <p:spPr>
            <a:xfrm rot="16200000" flipV="1">
              <a:off x="1687621" y="3427728"/>
              <a:ext cx="1152128" cy="0"/>
            </a:xfrm>
            <a:prstGeom prst="line">
              <a:avLst/>
            </a:prstGeom>
            <a:ln w="47625" cap="rnd" cmpd="sng">
              <a:solidFill>
                <a:schemeClr val="accent6">
                  <a:lumMod val="7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 Verbindung 94"/>
            <p:cNvCxnSpPr/>
            <p:nvPr/>
          </p:nvCxnSpPr>
          <p:spPr>
            <a:xfrm rot="5400000" flipH="1" flipV="1">
              <a:off x="2401712" y="4063822"/>
              <a:ext cx="360040" cy="216024"/>
            </a:xfrm>
            <a:prstGeom prst="line">
              <a:avLst/>
            </a:prstGeom>
            <a:ln w="5715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 Verbindung 95"/>
            <p:cNvCxnSpPr/>
            <p:nvPr/>
          </p:nvCxnSpPr>
          <p:spPr>
            <a:xfrm rot="5400000" flipH="1" flipV="1">
              <a:off x="2108656" y="3435846"/>
              <a:ext cx="1152128" cy="0"/>
            </a:xfrm>
            <a:prstGeom prst="line">
              <a:avLst/>
            </a:prstGeom>
            <a:ln w="57150" cap="rnd">
              <a:solidFill>
                <a:schemeClr val="tx2">
                  <a:lumMod val="75000"/>
                </a:schemeClr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winkelte Verbindung 18"/>
            <p:cNvCxnSpPr/>
            <p:nvPr/>
          </p:nvCxnSpPr>
          <p:spPr>
            <a:xfrm flipV="1">
              <a:off x="2699792" y="2497205"/>
              <a:ext cx="756084" cy="362577"/>
            </a:xfrm>
            <a:prstGeom prst="bentConnector2">
              <a:avLst/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Gewinkelte Verbindung 20"/>
            <p:cNvCxnSpPr/>
            <p:nvPr/>
          </p:nvCxnSpPr>
          <p:spPr>
            <a:xfrm flipV="1">
              <a:off x="2339752" y="2276680"/>
              <a:ext cx="1116124" cy="583103"/>
            </a:xfrm>
            <a:prstGeom prst="bentConnector4">
              <a:avLst>
                <a:gd name="adj1" fmla="val -6043"/>
                <a:gd name="adj2" fmla="val 139204"/>
              </a:avLst>
            </a:prstGeom>
            <a:ln>
              <a:solidFill>
                <a:schemeClr val="bg1">
                  <a:lumMod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uppieren 98"/>
            <p:cNvGrpSpPr/>
            <p:nvPr/>
          </p:nvGrpSpPr>
          <p:grpSpPr>
            <a:xfrm>
              <a:off x="3347864" y="2139702"/>
              <a:ext cx="216024" cy="504056"/>
              <a:chOff x="6660232" y="3050745"/>
              <a:chExt cx="504056" cy="1152128"/>
            </a:xfrm>
          </p:grpSpPr>
          <p:sp>
            <p:nvSpPr>
              <p:cNvPr id="100" name="Pfeil nach rechts 99"/>
              <p:cNvSpPr/>
              <p:nvPr/>
            </p:nvSpPr>
            <p:spPr>
              <a:xfrm rot="18413169">
                <a:off x="6328496" y="3526329"/>
                <a:ext cx="1152128" cy="200959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01" name="Ellipse 100"/>
              <p:cNvSpPr/>
              <p:nvPr/>
            </p:nvSpPr>
            <p:spPr>
              <a:xfrm>
                <a:off x="6660232" y="336383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grpSp>
        <p:nvGrpSpPr>
          <p:cNvPr id="108" name="Gruppieren 107"/>
          <p:cNvGrpSpPr/>
          <p:nvPr/>
        </p:nvGrpSpPr>
        <p:grpSpPr>
          <a:xfrm>
            <a:off x="2843808" y="1923678"/>
            <a:ext cx="792089" cy="720080"/>
            <a:chOff x="2771799" y="2499742"/>
            <a:chExt cx="1440161" cy="1296144"/>
          </a:xfrm>
        </p:grpSpPr>
        <p:pic>
          <p:nvPicPr>
            <p:cNvPr id="1027" name="Picture 3" descr="S:\Schulungen\tmp\stock-photo-microchip-on-printed-circuit-board-pcb-70735870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71799" y="2499742"/>
              <a:ext cx="1308929" cy="1152128"/>
            </a:xfrm>
            <a:prstGeom prst="rect">
              <a:avLst/>
            </a:prstGeom>
            <a:noFill/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sp useBgFill="1">
          <p:nvSpPr>
            <p:cNvPr id="107" name="Rechteck 106"/>
            <p:cNvSpPr/>
            <p:nvPr/>
          </p:nvSpPr>
          <p:spPr>
            <a:xfrm>
              <a:off x="2771800" y="3507854"/>
              <a:ext cx="1440160" cy="288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110" name="Gerade Verbindung mit Pfeil 109"/>
          <p:cNvCxnSpPr/>
          <p:nvPr/>
        </p:nvCxnSpPr>
        <p:spPr>
          <a:xfrm>
            <a:off x="1691680" y="2067694"/>
            <a:ext cx="1008112" cy="72008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mit Pfeil 110"/>
          <p:cNvCxnSpPr/>
          <p:nvPr/>
        </p:nvCxnSpPr>
        <p:spPr>
          <a:xfrm flipV="1">
            <a:off x="971600" y="2283718"/>
            <a:ext cx="1728192" cy="36004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/>
          <p:cNvCxnSpPr/>
          <p:nvPr/>
        </p:nvCxnSpPr>
        <p:spPr>
          <a:xfrm flipV="1">
            <a:off x="971600" y="2427734"/>
            <a:ext cx="1656184" cy="720080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Gerade Verbindung mit Pfeil 116"/>
          <p:cNvCxnSpPr/>
          <p:nvPr/>
        </p:nvCxnSpPr>
        <p:spPr>
          <a:xfrm flipV="1">
            <a:off x="1475656" y="2499742"/>
            <a:ext cx="1296144" cy="792088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feld 119"/>
          <p:cNvSpPr txBox="1"/>
          <p:nvPr/>
        </p:nvSpPr>
        <p:spPr>
          <a:xfrm>
            <a:off x="2699792" y="1203598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Futura Md" pitchFamily="34" charset="0"/>
              </a:rPr>
              <a:t>Átalakítás digitális jellé</a:t>
            </a:r>
            <a:endParaRPr lang="de-DE" sz="1000" dirty="0" smtClean="0">
              <a:latin typeface="Futura Md" pitchFamily="34" charset="0"/>
            </a:endParaRPr>
          </a:p>
        </p:txBody>
      </p:sp>
      <p:sp>
        <p:nvSpPr>
          <p:cNvPr id="121" name="Eingekerbter Pfeil nach rechts 120"/>
          <p:cNvSpPr/>
          <p:nvPr/>
        </p:nvSpPr>
        <p:spPr>
          <a:xfrm>
            <a:off x="3707904" y="2067694"/>
            <a:ext cx="432047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3" name="Gerade Verbindung mit Pfeil 122"/>
          <p:cNvCxnSpPr/>
          <p:nvPr/>
        </p:nvCxnSpPr>
        <p:spPr>
          <a:xfrm>
            <a:off x="5508104" y="2067694"/>
            <a:ext cx="1080120" cy="1588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uppieren 129"/>
          <p:cNvGrpSpPr/>
          <p:nvPr/>
        </p:nvGrpSpPr>
        <p:grpSpPr>
          <a:xfrm>
            <a:off x="6806189" y="494033"/>
            <a:ext cx="1624495" cy="2614098"/>
            <a:chOff x="6500813" y="1357313"/>
            <a:chExt cx="2691033" cy="4069296"/>
          </a:xfrm>
        </p:grpSpPr>
        <p:pic>
          <p:nvPicPr>
            <p:cNvPr id="127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0813" y="1357313"/>
              <a:ext cx="1428750" cy="1963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8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72313" y="1928813"/>
              <a:ext cx="142875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9" name="Picture 7" descr="Menü Messung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90058" y="3283484"/>
              <a:ext cx="1601788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31" name="Picture 5" descr="S:\Tools\Icons\images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3291830"/>
            <a:ext cx="4762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2" name="Gerade Verbindung mit Pfeil 131"/>
          <p:cNvCxnSpPr/>
          <p:nvPr/>
        </p:nvCxnSpPr>
        <p:spPr>
          <a:xfrm>
            <a:off x="5436096" y="2283718"/>
            <a:ext cx="1872208" cy="1152128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uppieren 7"/>
          <p:cNvGrpSpPr>
            <a:grpSpLocks/>
          </p:cNvGrpSpPr>
          <p:nvPr/>
        </p:nvGrpSpPr>
        <p:grpSpPr bwMode="auto">
          <a:xfrm>
            <a:off x="6300192" y="3723878"/>
            <a:ext cx="937815" cy="1067569"/>
            <a:chOff x="4357686" y="500048"/>
            <a:chExt cx="2095500" cy="2095500"/>
          </a:xfrm>
        </p:grpSpPr>
        <p:pic>
          <p:nvPicPr>
            <p:cNvPr id="139" name="Picture 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57686" y="500048"/>
              <a:ext cx="2095500" cy="2095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0" name="Picture 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05438" y="857237"/>
              <a:ext cx="1000132" cy="1377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42" name="Gerade Verbindung mit Pfeil 141"/>
          <p:cNvCxnSpPr/>
          <p:nvPr/>
        </p:nvCxnSpPr>
        <p:spPr>
          <a:xfrm>
            <a:off x="5076056" y="2643758"/>
            <a:ext cx="1296144" cy="1224136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feld 143"/>
          <p:cNvSpPr txBox="1"/>
          <p:nvPr/>
        </p:nvSpPr>
        <p:spPr>
          <a:xfrm>
            <a:off x="4067944" y="113159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 smtClean="0">
                <a:latin typeface="Futura Md" pitchFamily="34" charset="0"/>
              </a:rPr>
              <a:t>Számítások kommunikáció</a:t>
            </a:r>
            <a:r>
              <a:rPr lang="de-DE" sz="1000" dirty="0" smtClean="0">
                <a:latin typeface="Futura Md" pitchFamily="34" charset="0"/>
              </a:rPr>
              <a:t>:  </a:t>
            </a:r>
            <a:r>
              <a:rPr lang="de-DE" sz="1000" dirty="0" err="1" smtClean="0">
                <a:latin typeface="Futura Md" pitchFamily="34" charset="0"/>
              </a:rPr>
              <a:t>Mikropro</a:t>
            </a:r>
            <a:r>
              <a:rPr lang="hu-HU" sz="1000" dirty="0" smtClean="0">
                <a:latin typeface="Futura Md" pitchFamily="34" charset="0"/>
              </a:rPr>
              <a:t>c</a:t>
            </a:r>
            <a:r>
              <a:rPr lang="de-DE" sz="1000" dirty="0" err="1" smtClean="0">
                <a:latin typeface="Futura Md" pitchFamily="34" charset="0"/>
              </a:rPr>
              <a:t>ess</a:t>
            </a:r>
            <a:r>
              <a:rPr lang="hu-HU" sz="1000" dirty="0" smtClean="0">
                <a:latin typeface="Futura Md" pitchFamily="34" charset="0"/>
              </a:rPr>
              <a:t>z</a:t>
            </a:r>
            <a:r>
              <a:rPr lang="de-DE" sz="1000" dirty="0" err="1" smtClean="0">
                <a:latin typeface="Futura Md" pitchFamily="34" charset="0"/>
              </a:rPr>
              <a:t>or</a:t>
            </a:r>
            <a:r>
              <a:rPr lang="de-DE" sz="1000" dirty="0" smtClean="0">
                <a:latin typeface="Futura Md" pitchFamily="34" charset="0"/>
              </a:rPr>
              <a:t> MRU – Software </a:t>
            </a:r>
          </a:p>
        </p:txBody>
      </p:sp>
      <p:pic>
        <p:nvPicPr>
          <p:cNvPr id="1028" name="Picture 4" descr="S:\Schulungen\tmp\Sp+ Tastatur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23928" y="3507854"/>
            <a:ext cx="430411" cy="884940"/>
          </a:xfrm>
          <a:prstGeom prst="rect">
            <a:avLst/>
          </a:prstGeom>
          <a:noFill/>
        </p:spPr>
      </p:pic>
      <p:cxnSp>
        <p:nvCxnSpPr>
          <p:cNvPr id="146" name="Gerade Verbindung mit Pfeil 145"/>
          <p:cNvCxnSpPr/>
          <p:nvPr/>
        </p:nvCxnSpPr>
        <p:spPr>
          <a:xfrm rot="5400000" flipH="1" flipV="1">
            <a:off x="3851920" y="2931790"/>
            <a:ext cx="792088" cy="216024"/>
          </a:xfrm>
          <a:prstGeom prst="straightConnector1">
            <a:avLst/>
          </a:prstGeom>
          <a:ln w="222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Gáz útja a műszerben</a:t>
            </a:r>
            <a:endParaRPr lang="de-DE" dirty="0"/>
          </a:p>
        </p:txBody>
      </p:sp>
      <p:pic>
        <p:nvPicPr>
          <p:cNvPr id="7" name="Picture 2" descr="C:\DOKUME~1\b-doll.MRU\LOKALE~1\Temp\msohtmlclip1\01\clip_image001.png"/>
          <p:cNvPicPr>
            <a:picLocks noChangeAspect="1" noChangeArrowheads="1"/>
          </p:cNvPicPr>
          <p:nvPr/>
        </p:nvPicPr>
        <p:blipFill>
          <a:blip r:embed="rId3" cstate="print">
            <a:lum bright="23000" contrast="15000"/>
          </a:blip>
          <a:srcRect/>
          <a:stretch>
            <a:fillRect/>
          </a:stretch>
        </p:blipFill>
        <p:spPr bwMode="auto">
          <a:xfrm>
            <a:off x="1259632" y="1491630"/>
            <a:ext cx="438133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IMG_4873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702" y="1938535"/>
            <a:ext cx="1440160" cy="956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pieren 11"/>
          <p:cNvGrpSpPr/>
          <p:nvPr/>
        </p:nvGrpSpPr>
        <p:grpSpPr>
          <a:xfrm>
            <a:off x="2843808" y="1851670"/>
            <a:ext cx="936104" cy="864096"/>
            <a:chOff x="1691680" y="2139702"/>
            <a:chExt cx="2232248" cy="201622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1680" y="2139702"/>
              <a:ext cx="219075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11" name="Rechteck 10"/>
            <p:cNvSpPr/>
            <p:nvPr/>
          </p:nvSpPr>
          <p:spPr>
            <a:xfrm>
              <a:off x="3491880" y="3795886"/>
              <a:ext cx="432048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3" name="Eingekerbter Pfeil nach rechts 12"/>
          <p:cNvSpPr/>
          <p:nvPr/>
        </p:nvSpPr>
        <p:spPr>
          <a:xfrm>
            <a:off x="2123728" y="2139702"/>
            <a:ext cx="432047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ingekerbter Pfeil nach rechts 13"/>
          <p:cNvSpPr/>
          <p:nvPr/>
        </p:nvSpPr>
        <p:spPr>
          <a:xfrm>
            <a:off x="4067944" y="2119507"/>
            <a:ext cx="432047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/>
          <p:cNvGrpSpPr/>
          <p:nvPr/>
        </p:nvGrpSpPr>
        <p:grpSpPr>
          <a:xfrm rot="5400000">
            <a:off x="4680012" y="663538"/>
            <a:ext cx="648072" cy="576064"/>
            <a:chOff x="1691680" y="2139702"/>
            <a:chExt cx="2232248" cy="2016224"/>
          </a:xfrm>
        </p:grpSpPr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91680" y="2139702"/>
              <a:ext cx="2190750" cy="200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 useBgFill="1">
          <p:nvSpPr>
            <p:cNvPr id="17" name="Rechteck 16"/>
            <p:cNvSpPr/>
            <p:nvPr/>
          </p:nvSpPr>
          <p:spPr>
            <a:xfrm>
              <a:off x="3491880" y="3795886"/>
              <a:ext cx="432048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Abgerundetes Rechteck 17"/>
          <p:cNvSpPr/>
          <p:nvPr/>
        </p:nvSpPr>
        <p:spPr>
          <a:xfrm>
            <a:off x="539552" y="3363838"/>
            <a:ext cx="1080120" cy="280928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050" dirty="0" smtClean="0">
                <a:latin typeface="Futura Md" pitchFamily="34" charset="0"/>
              </a:rPr>
              <a:t> </a:t>
            </a:r>
            <a:r>
              <a:rPr lang="hu-HU" sz="1050" dirty="0" smtClean="0">
                <a:latin typeface="Futura Md" pitchFamily="34" charset="0"/>
              </a:rPr>
              <a:t>gázszárítás</a:t>
            </a:r>
            <a:endParaRPr lang="de-DE" sz="1050" dirty="0" smtClean="0">
              <a:latin typeface="Futura Md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1475656" y="1028825"/>
            <a:ext cx="1080120" cy="280928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050" dirty="0" smtClean="0">
                <a:latin typeface="Futura Md" pitchFamily="34" charset="0"/>
              </a:rPr>
              <a:t> </a:t>
            </a:r>
            <a:r>
              <a:rPr lang="hu-HU" sz="1050" dirty="0" smtClean="0">
                <a:latin typeface="Futura Md" pitchFamily="34" charset="0"/>
              </a:rPr>
              <a:t>szűrő</a:t>
            </a:r>
            <a:endParaRPr lang="de-DE" sz="1050" dirty="0" smtClean="0">
              <a:latin typeface="Futura Md" pitchFamily="34" charset="0"/>
            </a:endParaRPr>
          </a:p>
        </p:txBody>
      </p:sp>
      <p:sp>
        <p:nvSpPr>
          <p:cNvPr id="20" name="Abgerundetes Rechteck 19"/>
          <p:cNvSpPr/>
          <p:nvPr/>
        </p:nvSpPr>
        <p:spPr>
          <a:xfrm>
            <a:off x="2771800" y="3363838"/>
            <a:ext cx="1080120" cy="280928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1050" dirty="0" smtClean="0">
                <a:latin typeface="Futura Md" pitchFamily="34" charset="0"/>
              </a:rPr>
              <a:t>szivattyú</a:t>
            </a:r>
            <a:endParaRPr lang="de-DE" sz="1050" dirty="0" smtClean="0">
              <a:latin typeface="Futura Md" pitchFamily="34" charset="0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5364088" y="973043"/>
            <a:ext cx="1152128" cy="510778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hu-HU" sz="800" dirty="0" smtClean="0">
                <a:latin typeface="Futura Md" pitchFamily="34" charset="0"/>
              </a:rPr>
              <a:t>Adott esetben szenzor védelem öblítéssel</a:t>
            </a:r>
            <a:endParaRPr lang="de-DE" sz="800" dirty="0" smtClean="0">
              <a:latin typeface="Futura Md" pitchFamily="34" charset="0"/>
            </a:endParaRPr>
          </a:p>
        </p:txBody>
      </p:sp>
      <p:sp>
        <p:nvSpPr>
          <p:cNvPr id="22" name="Eingekerbter Pfeil nach rechts 21"/>
          <p:cNvSpPr/>
          <p:nvPr/>
        </p:nvSpPr>
        <p:spPr>
          <a:xfrm rot="5400000">
            <a:off x="4860031" y="1563641"/>
            <a:ext cx="360041" cy="7200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ingekerbter Pfeil nach rechts 22"/>
          <p:cNvSpPr/>
          <p:nvPr/>
        </p:nvSpPr>
        <p:spPr>
          <a:xfrm>
            <a:off x="395536" y="2139702"/>
            <a:ext cx="432047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ingekerbter Pfeil nach rechts 23"/>
          <p:cNvSpPr/>
          <p:nvPr/>
        </p:nvSpPr>
        <p:spPr>
          <a:xfrm>
            <a:off x="6660232" y="2139702"/>
            <a:ext cx="432047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s Rechteck 24"/>
          <p:cNvSpPr/>
          <p:nvPr/>
        </p:nvSpPr>
        <p:spPr>
          <a:xfrm>
            <a:off x="7092280" y="3363838"/>
            <a:ext cx="1080120" cy="280928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050" dirty="0" smtClean="0">
                <a:latin typeface="Futura Md" pitchFamily="34" charset="0"/>
              </a:rPr>
              <a:t> </a:t>
            </a:r>
            <a:r>
              <a:rPr lang="hu-HU" sz="1050" dirty="0" smtClean="0">
                <a:latin typeface="Futura Md" pitchFamily="34" charset="0"/>
              </a:rPr>
              <a:t>gázkimenet</a:t>
            </a:r>
            <a:endParaRPr lang="de-DE" sz="1050" dirty="0" smtClean="0">
              <a:latin typeface="Futura Md" pitchFamily="34" charset="0"/>
            </a:endParaRPr>
          </a:p>
        </p:txBody>
      </p:sp>
      <p:sp>
        <p:nvSpPr>
          <p:cNvPr id="26" name="Abgerundete rechteckige Legende 25"/>
          <p:cNvSpPr/>
          <p:nvPr/>
        </p:nvSpPr>
        <p:spPr>
          <a:xfrm>
            <a:off x="1763688" y="3939902"/>
            <a:ext cx="1246188" cy="466725"/>
          </a:xfrm>
          <a:prstGeom prst="wedgeRoundRectCallout">
            <a:avLst>
              <a:gd name="adj1" fmla="val -42179"/>
              <a:gd name="adj2" fmla="val -38532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/>
              <a:t>Tömítettség! </a:t>
            </a:r>
            <a:r>
              <a:rPr lang="hu-HU" sz="1000" dirty="0" err="1" smtClean="0"/>
              <a:t>Vákum</a:t>
            </a:r>
            <a:r>
              <a:rPr lang="de-DE" sz="1000" dirty="0" smtClean="0"/>
              <a:t>!</a:t>
            </a:r>
          </a:p>
        </p:txBody>
      </p:sp>
      <p:sp>
        <p:nvSpPr>
          <p:cNvPr id="27" name="Abgerundete rechteckige Legende 26"/>
          <p:cNvSpPr/>
          <p:nvPr/>
        </p:nvSpPr>
        <p:spPr>
          <a:xfrm>
            <a:off x="5580112" y="4011910"/>
            <a:ext cx="1246188" cy="466725"/>
          </a:xfrm>
          <a:prstGeom prst="wedgeRoundRectCallout">
            <a:avLst>
              <a:gd name="adj1" fmla="val 21341"/>
              <a:gd name="adj2" fmla="val -354618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err="1" smtClean="0"/>
              <a:t>túlnyomás,aka-dálytalan</a:t>
            </a:r>
            <a:r>
              <a:rPr lang="hu-HU" sz="1000" dirty="0" smtClean="0"/>
              <a:t> gázkilépés</a:t>
            </a:r>
            <a:r>
              <a:rPr lang="de-DE" sz="1000" dirty="0" smtClean="0"/>
              <a:t>!</a:t>
            </a:r>
          </a:p>
        </p:txBody>
      </p:sp>
      <p:sp>
        <p:nvSpPr>
          <p:cNvPr id="28" name="Abgerundetes Rechteck 27"/>
          <p:cNvSpPr/>
          <p:nvPr/>
        </p:nvSpPr>
        <p:spPr>
          <a:xfrm>
            <a:off x="4644008" y="3291830"/>
            <a:ext cx="1224136" cy="638473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de-DE" sz="1050" dirty="0" smtClean="0">
                <a:latin typeface="Futura Md" pitchFamily="34" charset="0"/>
              </a:rPr>
              <a:t> </a:t>
            </a:r>
            <a:r>
              <a:rPr lang="hu-HU" sz="1050" dirty="0" smtClean="0">
                <a:latin typeface="Futura Md" pitchFamily="34" charset="0"/>
              </a:rPr>
              <a:t>a gáz elosztása szenzorok között</a:t>
            </a:r>
            <a:endParaRPr lang="de-DE" sz="1050" dirty="0" smtClean="0">
              <a:latin typeface="Futura M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:\TEMP\Doll\von Werner\SPECTRAplus_6z_20100420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500063"/>
            <a:ext cx="2571750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2"/>
          <p:cNvSpPr txBox="1">
            <a:spLocks/>
          </p:cNvSpPr>
          <p:nvPr/>
        </p:nvSpPr>
        <p:spPr>
          <a:xfrm>
            <a:off x="251520" y="51470"/>
            <a:ext cx="8229600" cy="85725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SPECTRAplus</a:t>
            </a: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–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műszer egyes részei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Abgerundete rechteckige Legende 8"/>
          <p:cNvSpPr/>
          <p:nvPr/>
        </p:nvSpPr>
        <p:spPr>
          <a:xfrm>
            <a:off x="1000125" y="1285875"/>
            <a:ext cx="1246188" cy="466725"/>
          </a:xfrm>
          <a:prstGeom prst="wedgeRoundRectCallout">
            <a:avLst>
              <a:gd name="adj1" fmla="val 176403"/>
              <a:gd name="adj2" fmla="val 22088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/>
              <a:t>Levehető </a:t>
            </a:r>
            <a:r>
              <a:rPr lang="hu-HU" sz="1000" dirty="0" err="1" smtClean="0"/>
              <a:t>kondenzát</a:t>
            </a:r>
            <a:r>
              <a:rPr lang="hu-HU" sz="1000" dirty="0" smtClean="0"/>
              <a:t> csapda</a:t>
            </a:r>
            <a:endParaRPr lang="de-DE" sz="1200" dirty="0"/>
          </a:p>
        </p:txBody>
      </p:sp>
      <p:sp>
        <p:nvSpPr>
          <p:cNvPr id="10" name="Abgerundete rechteckige Legende 9"/>
          <p:cNvSpPr/>
          <p:nvPr/>
        </p:nvSpPr>
        <p:spPr>
          <a:xfrm>
            <a:off x="2071688" y="3857625"/>
            <a:ext cx="1246187" cy="466725"/>
          </a:xfrm>
          <a:prstGeom prst="wedgeRoundRectCallout">
            <a:avLst>
              <a:gd name="adj1" fmla="val 139717"/>
              <a:gd name="adj2" fmla="val 2342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/>
              <a:t>gázcsatlakozás</a:t>
            </a:r>
            <a:endParaRPr lang="de-DE" sz="1000" dirty="0" err="1"/>
          </a:p>
        </p:txBody>
      </p:sp>
      <p:sp>
        <p:nvSpPr>
          <p:cNvPr id="11" name="Abgerundete rechteckige Legende 10"/>
          <p:cNvSpPr/>
          <p:nvPr/>
        </p:nvSpPr>
        <p:spPr>
          <a:xfrm>
            <a:off x="2143125" y="4429125"/>
            <a:ext cx="1246188" cy="466725"/>
          </a:xfrm>
          <a:prstGeom prst="wedgeRoundRectCallout">
            <a:avLst>
              <a:gd name="adj1" fmla="val 168790"/>
              <a:gd name="adj2" fmla="val -614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/>
              <a:t>Huzat csatlakozás</a:t>
            </a:r>
            <a:endParaRPr lang="de-DE" sz="1000" dirty="0" err="1"/>
          </a:p>
        </p:txBody>
      </p:sp>
      <p:sp>
        <p:nvSpPr>
          <p:cNvPr id="12" name="Abgerundete rechteckige Legende 11"/>
          <p:cNvSpPr/>
          <p:nvPr/>
        </p:nvSpPr>
        <p:spPr>
          <a:xfrm>
            <a:off x="6858000" y="3857625"/>
            <a:ext cx="1458416" cy="466725"/>
          </a:xfrm>
          <a:prstGeom prst="wedgeRoundRectCallout">
            <a:avLst>
              <a:gd name="adj1" fmla="val -164165"/>
              <a:gd name="adj2" fmla="val 3449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/>
              <a:t>nyomáskülönbség</a:t>
            </a:r>
            <a:endParaRPr lang="de-DE" sz="1000" dirty="0" err="1"/>
          </a:p>
        </p:txBody>
      </p:sp>
      <p:sp>
        <p:nvSpPr>
          <p:cNvPr id="13" name="Abgerundete rechteckige Legende 12"/>
          <p:cNvSpPr/>
          <p:nvPr/>
        </p:nvSpPr>
        <p:spPr>
          <a:xfrm>
            <a:off x="7000875" y="4429125"/>
            <a:ext cx="2000250" cy="642938"/>
          </a:xfrm>
          <a:prstGeom prst="wedgeRoundRectCallout">
            <a:avLst>
              <a:gd name="adj1" fmla="val -143665"/>
              <a:gd name="adj2" fmla="val -5658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/>
              <a:t>opció</a:t>
            </a:r>
            <a:r>
              <a:rPr lang="de-DE" sz="1000" dirty="0" smtClean="0"/>
              <a:t>:</a:t>
            </a:r>
            <a:endParaRPr lang="de-DE" sz="10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de-DE" sz="1000" dirty="0"/>
              <a:t> </a:t>
            </a:r>
            <a:r>
              <a:rPr lang="hu-HU" sz="1000" dirty="0" smtClean="0"/>
              <a:t>külön differencia nyomás</a:t>
            </a:r>
            <a:r>
              <a:rPr lang="de-DE" sz="1000" dirty="0" smtClean="0"/>
              <a:t> </a:t>
            </a:r>
            <a:r>
              <a:rPr lang="hu-HU" sz="1000" dirty="0" smtClean="0"/>
              <a:t>TRGI csatlakozó</a:t>
            </a:r>
            <a:endParaRPr lang="de-DE" sz="1000" dirty="0"/>
          </a:p>
        </p:txBody>
      </p:sp>
      <p:sp>
        <p:nvSpPr>
          <p:cNvPr id="14" name="Abgerundete rechteckige Legende 13"/>
          <p:cNvSpPr/>
          <p:nvPr/>
        </p:nvSpPr>
        <p:spPr>
          <a:xfrm>
            <a:off x="7286625" y="714375"/>
            <a:ext cx="1246188" cy="466725"/>
          </a:xfrm>
          <a:prstGeom prst="wedgeRoundRectCallout">
            <a:avLst>
              <a:gd name="adj1" fmla="val -286686"/>
              <a:gd name="adj2" fmla="val -614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 err="1" smtClean="0"/>
              <a:t>USB, IrDA, SD</a:t>
            </a:r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6858000" y="2428875"/>
            <a:ext cx="1643063" cy="7858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de-DE" sz="1000" dirty="0"/>
              <a:t> </a:t>
            </a:r>
            <a:r>
              <a:rPr lang="hu-HU" sz="1200" dirty="0" smtClean="0"/>
              <a:t>hátoldal</a:t>
            </a:r>
            <a:endParaRPr lang="de-DE" sz="1200" dirty="0" err="1"/>
          </a:p>
          <a:p>
            <a:pPr>
              <a:buFont typeface="Arial" pitchFamily="34" charset="0"/>
              <a:buChar char="•"/>
              <a:defRPr/>
            </a:pPr>
            <a:r>
              <a:rPr lang="de-DE" sz="1200" dirty="0"/>
              <a:t> </a:t>
            </a:r>
            <a:r>
              <a:rPr lang="hu-HU" sz="1200" dirty="0" smtClean="0"/>
              <a:t>gáz kimenet</a:t>
            </a:r>
            <a:endParaRPr lang="de-DE" sz="1200" dirty="0" err="1"/>
          </a:p>
          <a:p>
            <a:pPr>
              <a:buFont typeface="Arial" pitchFamily="34" charset="0"/>
              <a:buChar char="•"/>
              <a:defRPr/>
            </a:pPr>
            <a:r>
              <a:rPr lang="de-DE" sz="1200" dirty="0"/>
              <a:t> </a:t>
            </a:r>
            <a:r>
              <a:rPr lang="hu-HU" sz="1200" dirty="0" smtClean="0"/>
              <a:t>tartó mágnes</a:t>
            </a:r>
            <a:endParaRPr lang="de-DE" sz="1200" dirty="0" err="1"/>
          </a:p>
        </p:txBody>
      </p:sp>
      <p:sp>
        <p:nvSpPr>
          <p:cNvPr id="16" name="Abgerundete rechteckige Legende 15"/>
          <p:cNvSpPr/>
          <p:nvPr/>
        </p:nvSpPr>
        <p:spPr>
          <a:xfrm>
            <a:off x="179512" y="2139702"/>
            <a:ext cx="1960563" cy="681038"/>
          </a:xfrm>
          <a:prstGeom prst="wedgeRoundRectCallout">
            <a:avLst>
              <a:gd name="adj1" fmla="val 200745"/>
              <a:gd name="adj2" fmla="val 23505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/>
              <a:t>hőmérséklet</a:t>
            </a:r>
            <a:r>
              <a:rPr lang="de-DE" sz="1000" dirty="0" smtClean="0"/>
              <a:t>:</a:t>
            </a:r>
            <a:endParaRPr lang="de-DE" sz="1000" dirty="0"/>
          </a:p>
          <a:p>
            <a:pPr algn="ctr">
              <a:buFont typeface="Arial" pitchFamily="34" charset="0"/>
              <a:buChar char="•"/>
              <a:defRPr/>
            </a:pPr>
            <a:r>
              <a:rPr lang="de-DE" sz="1000" dirty="0"/>
              <a:t> </a:t>
            </a:r>
            <a:r>
              <a:rPr lang="de-DE" sz="1000" dirty="0" smtClean="0"/>
              <a:t>Mini-K</a:t>
            </a:r>
            <a:r>
              <a:rPr lang="hu-HU" sz="1000" dirty="0" smtClean="0"/>
              <a:t> típus</a:t>
            </a:r>
            <a:r>
              <a:rPr lang="de-DE" sz="1000" dirty="0" smtClean="0"/>
              <a:t> </a:t>
            </a:r>
            <a:r>
              <a:rPr lang="de-DE" sz="1000" dirty="0"/>
              <a:t>-  - </a:t>
            </a:r>
            <a:r>
              <a:rPr lang="hu-HU" sz="1000" dirty="0" smtClean="0"/>
              <a:t>csatlakozó</a:t>
            </a:r>
            <a:endParaRPr lang="de-DE" sz="1000" dirty="0" err="1"/>
          </a:p>
          <a:p>
            <a:pPr algn="ctr">
              <a:buFont typeface="Arial" pitchFamily="34" charset="0"/>
              <a:buChar char="•"/>
              <a:defRPr/>
            </a:pPr>
            <a:r>
              <a:rPr lang="hu-HU" sz="1000" dirty="0" smtClean="0"/>
              <a:t> </a:t>
            </a:r>
            <a:r>
              <a:rPr lang="de-DE" sz="1000" dirty="0" err="1" smtClean="0"/>
              <a:t>Lemo</a:t>
            </a:r>
            <a:r>
              <a:rPr lang="hu-HU" sz="1000" dirty="0" smtClean="0"/>
              <a:t> opció</a:t>
            </a:r>
            <a:endParaRPr lang="de-DE" sz="1000" dirty="0"/>
          </a:p>
        </p:txBody>
      </p:sp>
      <p:sp>
        <p:nvSpPr>
          <p:cNvPr id="17" name="Abgerundete rechteckige Legende 16"/>
          <p:cNvSpPr/>
          <p:nvPr/>
        </p:nvSpPr>
        <p:spPr>
          <a:xfrm>
            <a:off x="571500" y="3000375"/>
            <a:ext cx="1531938" cy="428625"/>
          </a:xfrm>
          <a:prstGeom prst="wedgeRoundRectCallout">
            <a:avLst>
              <a:gd name="adj1" fmla="val 229889"/>
              <a:gd name="adj2" fmla="val 21147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000" dirty="0"/>
              <a:t>AUX – </a:t>
            </a:r>
            <a:r>
              <a:rPr lang="hu-HU" sz="1000" dirty="0" smtClean="0"/>
              <a:t>csat lakozó</a:t>
            </a:r>
            <a:r>
              <a:rPr lang="de-DE" sz="1000" dirty="0" smtClean="0"/>
              <a:t> </a:t>
            </a:r>
            <a:r>
              <a:rPr lang="de-DE" sz="1000" dirty="0"/>
              <a:t>(</a:t>
            </a:r>
            <a:r>
              <a:rPr lang="de-DE" sz="1000" dirty="0" err="1"/>
              <a:t>Lemo</a:t>
            </a:r>
            <a:r>
              <a:rPr lang="de-DE" sz="1000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SPECTRAplus</a:t>
            </a:r>
            <a:r>
              <a:rPr lang="de-DE" dirty="0" smtClean="0"/>
              <a:t> –</a:t>
            </a:r>
            <a:r>
              <a:rPr lang="hu-HU" dirty="0" smtClean="0"/>
              <a:t>műszer felépítés</a:t>
            </a:r>
            <a:endParaRPr lang="de-DE" dirty="0"/>
          </a:p>
        </p:txBody>
      </p:sp>
      <p:pic>
        <p:nvPicPr>
          <p:cNvPr id="7" name="Picture 4" descr="C:\DOKUME~1\b-doll.MRU\LOKALE~1\Temp\msohtmlclip1\01\clip_image001.png"/>
          <p:cNvPicPr>
            <a:picLocks noChangeAspect="1" noChangeArrowheads="1"/>
          </p:cNvPicPr>
          <p:nvPr/>
        </p:nvPicPr>
        <p:blipFill>
          <a:blip r:embed="rId3" cstate="print">
            <a:lum bright="1000" contrast="-16000"/>
          </a:blip>
          <a:srcRect/>
          <a:stretch>
            <a:fillRect/>
          </a:stretch>
        </p:blipFill>
        <p:spPr bwMode="auto">
          <a:xfrm rot="16200000">
            <a:off x="1561391" y="2053966"/>
            <a:ext cx="2493309" cy="165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6" descr="C:\DOKUME~1\b-doll.MRU\LOKALE~1\Temp\msohtmlclip1\01\clip_image001.png"/>
          <p:cNvPicPr>
            <a:picLocks noChangeAspect="1" noChangeArrowheads="1"/>
          </p:cNvPicPr>
          <p:nvPr/>
        </p:nvPicPr>
        <p:blipFill>
          <a:blip r:embed="rId4" cstate="print">
            <a:lum bright="1000" contrast="2000"/>
          </a:blip>
          <a:srcRect/>
          <a:stretch>
            <a:fillRect/>
          </a:stretch>
        </p:blipFill>
        <p:spPr bwMode="auto">
          <a:xfrm>
            <a:off x="5724128" y="1779662"/>
            <a:ext cx="2592288" cy="22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sx="103000" sy="103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bgerundete rechteckige Legende 8"/>
          <p:cNvSpPr/>
          <p:nvPr/>
        </p:nvSpPr>
        <p:spPr>
          <a:xfrm>
            <a:off x="3779912" y="1059582"/>
            <a:ext cx="1246188" cy="466725"/>
          </a:xfrm>
          <a:prstGeom prst="wedgeRoundRectCallout">
            <a:avLst>
              <a:gd name="adj1" fmla="val -101651"/>
              <a:gd name="adj2" fmla="val 165119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/>
              <a:t>gázszenzorok</a:t>
            </a:r>
            <a:endParaRPr lang="de-DE" sz="1000" dirty="0" smtClean="0"/>
          </a:p>
          <a:p>
            <a:pPr algn="ctr">
              <a:defRPr/>
            </a:pPr>
            <a:r>
              <a:rPr lang="de-DE" sz="1000" dirty="0" smtClean="0"/>
              <a:t>(</a:t>
            </a:r>
            <a:r>
              <a:rPr lang="hu-HU" sz="1000" dirty="0" smtClean="0"/>
              <a:t>dugaszolható</a:t>
            </a:r>
            <a:r>
              <a:rPr lang="de-DE" sz="1000" dirty="0" smtClean="0"/>
              <a:t>)</a:t>
            </a:r>
          </a:p>
        </p:txBody>
      </p:sp>
      <p:sp>
        <p:nvSpPr>
          <p:cNvPr id="10" name="Abgerundete rechteckige Legende 9"/>
          <p:cNvSpPr/>
          <p:nvPr/>
        </p:nvSpPr>
        <p:spPr>
          <a:xfrm>
            <a:off x="395536" y="2427734"/>
            <a:ext cx="1390204" cy="466725"/>
          </a:xfrm>
          <a:prstGeom prst="wedgeRoundRectCallout">
            <a:avLst>
              <a:gd name="adj1" fmla="val 143998"/>
              <a:gd name="adj2" fmla="val 139565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/>
              <a:t>nyomásszenzorok</a:t>
            </a:r>
            <a:endParaRPr lang="de-DE" sz="1000" dirty="0" smtClean="0"/>
          </a:p>
        </p:txBody>
      </p:sp>
      <p:sp>
        <p:nvSpPr>
          <p:cNvPr id="11" name="Abgerundete rechteckige Legende 10"/>
          <p:cNvSpPr/>
          <p:nvPr/>
        </p:nvSpPr>
        <p:spPr>
          <a:xfrm>
            <a:off x="395536" y="3579862"/>
            <a:ext cx="1390204" cy="466725"/>
          </a:xfrm>
          <a:prstGeom prst="wedgeRoundRectCallout">
            <a:avLst>
              <a:gd name="adj1" fmla="val 119752"/>
              <a:gd name="adj2" fmla="val -3591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/>
              <a:t>Hőelem csatlakozás</a:t>
            </a:r>
            <a:endParaRPr lang="de-DE" sz="1000" dirty="0" smtClean="0"/>
          </a:p>
        </p:txBody>
      </p:sp>
      <p:sp>
        <p:nvSpPr>
          <p:cNvPr id="12" name="Abgerundete rechteckige Legende 11"/>
          <p:cNvSpPr/>
          <p:nvPr/>
        </p:nvSpPr>
        <p:spPr>
          <a:xfrm>
            <a:off x="6588224" y="627535"/>
            <a:ext cx="1008112" cy="288032"/>
          </a:xfrm>
          <a:prstGeom prst="wedgeRoundRectCallout">
            <a:avLst>
              <a:gd name="adj1" fmla="val -32777"/>
              <a:gd name="adj2" fmla="val 404893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/>
              <a:t>akkumulátor</a:t>
            </a:r>
            <a:endParaRPr lang="de-DE" sz="1000" dirty="0" smtClean="0"/>
          </a:p>
        </p:txBody>
      </p:sp>
      <p:sp>
        <p:nvSpPr>
          <p:cNvPr id="13" name="Abgerundete rechteckige Legende 12"/>
          <p:cNvSpPr/>
          <p:nvPr/>
        </p:nvSpPr>
        <p:spPr>
          <a:xfrm>
            <a:off x="7668344" y="1059582"/>
            <a:ext cx="1246188" cy="466725"/>
          </a:xfrm>
          <a:prstGeom prst="wedgeRoundRectCallout">
            <a:avLst>
              <a:gd name="adj1" fmla="val -60816"/>
              <a:gd name="adj2" fmla="val 40874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/>
              <a:t>szenzorkamra</a:t>
            </a:r>
            <a:r>
              <a:rPr lang="de-DE" sz="1000" dirty="0" smtClean="0"/>
              <a:t> (</a:t>
            </a:r>
            <a:r>
              <a:rPr lang="hu-HU" sz="1000" dirty="0" smtClean="0"/>
              <a:t>gázelosztás</a:t>
            </a:r>
            <a:r>
              <a:rPr lang="de-DE" sz="10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SPECTRAplus</a:t>
            </a:r>
            <a:r>
              <a:rPr lang="de-DE" dirty="0" smtClean="0"/>
              <a:t> </a:t>
            </a:r>
            <a:r>
              <a:rPr lang="hu-HU" dirty="0" smtClean="0"/>
              <a:t>jellemzői</a:t>
            </a:r>
            <a:r>
              <a:rPr lang="de-DE" dirty="0" smtClean="0"/>
              <a:t> – </a:t>
            </a:r>
            <a:r>
              <a:rPr lang="hu-HU" dirty="0" smtClean="0"/>
              <a:t>kezelővezető szoftver</a:t>
            </a:r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600" y="2125663"/>
            <a:ext cx="14398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bgerundete rechteckige Legende 7"/>
          <p:cNvSpPr/>
          <p:nvPr/>
        </p:nvSpPr>
        <p:spPr>
          <a:xfrm>
            <a:off x="642938" y="1071563"/>
            <a:ext cx="1603375" cy="681037"/>
          </a:xfrm>
          <a:prstGeom prst="wedgeRoundRectCallout">
            <a:avLst>
              <a:gd name="adj1" fmla="val 21439"/>
              <a:gd name="adj2" fmla="val 18708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/>
              <a:t>5 konfigurálható mérési program</a:t>
            </a:r>
            <a:endParaRPr lang="de-DE" sz="1000" dirty="0" err="1"/>
          </a:p>
          <a:p>
            <a:pPr algn="ctr">
              <a:defRPr/>
            </a:pPr>
            <a:r>
              <a:rPr lang="de-DE" sz="1000" dirty="0" smtClean="0"/>
              <a:t>(</a:t>
            </a:r>
            <a:r>
              <a:rPr lang="hu-HU" sz="1000" dirty="0" smtClean="0"/>
              <a:t>tüzelőanyag lista</a:t>
            </a:r>
            <a:r>
              <a:rPr lang="de-DE" sz="1000" dirty="0" smtClean="0"/>
              <a:t>, </a:t>
            </a:r>
            <a:r>
              <a:rPr lang="de-DE" sz="1000" dirty="0"/>
              <a:t>CO </a:t>
            </a:r>
            <a:r>
              <a:rPr lang="hu-HU" sz="1000" dirty="0" smtClean="0"/>
              <a:t>limit</a:t>
            </a:r>
            <a:r>
              <a:rPr lang="de-DE" sz="1000" dirty="0" smtClean="0"/>
              <a:t>, </a:t>
            </a:r>
            <a:r>
              <a:rPr lang="hu-HU" sz="1000" dirty="0" smtClean="0"/>
              <a:t>kijelzés</a:t>
            </a:r>
            <a:r>
              <a:rPr lang="de-DE" sz="1000" dirty="0" smtClean="0"/>
              <a:t>)</a:t>
            </a:r>
            <a:endParaRPr lang="de-DE" sz="1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1232123"/>
            <a:ext cx="142875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bgerundete rechteckige Legende 9"/>
          <p:cNvSpPr/>
          <p:nvPr/>
        </p:nvSpPr>
        <p:spPr>
          <a:xfrm>
            <a:off x="7524328" y="285750"/>
            <a:ext cx="1467272" cy="989856"/>
          </a:xfrm>
          <a:prstGeom prst="wedgeRoundRectCallout">
            <a:avLst>
              <a:gd name="adj1" fmla="val -44276"/>
              <a:gd name="adj2" fmla="val 20488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/>
              <a:t>3 konfigurálható oldal, 6 érték/oldal</a:t>
            </a:r>
            <a:endParaRPr lang="de-DE" sz="1000" dirty="0" err="1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13" y="1803623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500" y="1643063"/>
            <a:ext cx="14382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feil nach rechts 12"/>
          <p:cNvSpPr/>
          <p:nvPr/>
        </p:nvSpPr>
        <p:spPr>
          <a:xfrm>
            <a:off x="3143250" y="2286000"/>
            <a:ext cx="500063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Pfeil nach rechts 13"/>
          <p:cNvSpPr/>
          <p:nvPr/>
        </p:nvSpPr>
        <p:spPr>
          <a:xfrm>
            <a:off x="5715000" y="2357438"/>
            <a:ext cx="50006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89075" y="2857500"/>
            <a:ext cx="14398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2000"/>
              </a:prstClr>
            </a:outerShdw>
          </a:effectLst>
        </p:spPr>
      </p:pic>
      <p:pic>
        <p:nvPicPr>
          <p:cNvPr id="16" name="Picture 7" descr="Menü Messung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00" y="2660873"/>
            <a:ext cx="160178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7" name="Abgerundete rechteckige Legende 16"/>
          <p:cNvSpPr/>
          <p:nvPr/>
        </p:nvSpPr>
        <p:spPr>
          <a:xfrm>
            <a:off x="5286375" y="4071938"/>
            <a:ext cx="1600200" cy="622300"/>
          </a:xfrm>
          <a:prstGeom prst="wedgeRoundRectCallout">
            <a:avLst>
              <a:gd name="adj1" fmla="val 155723"/>
              <a:gd name="adj2" fmla="val 59582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/>
              <a:t>30 </a:t>
            </a:r>
            <a:r>
              <a:rPr lang="hu-HU" sz="1000" dirty="0" err="1" smtClean="0"/>
              <a:t>mp-ként</a:t>
            </a:r>
            <a:r>
              <a:rPr lang="hu-HU" sz="1000" dirty="0" smtClean="0"/>
              <a:t> mérési átlagérték képzés a</a:t>
            </a:r>
            <a:r>
              <a:rPr lang="de-DE" sz="1000" dirty="0" smtClean="0"/>
              <a:t> </a:t>
            </a:r>
            <a:r>
              <a:rPr lang="de-DE" sz="1000" dirty="0"/>
              <a:t>VDI </a:t>
            </a:r>
            <a:r>
              <a:rPr lang="de-DE" sz="1000" dirty="0" smtClean="0"/>
              <a:t>4206</a:t>
            </a:r>
            <a:r>
              <a:rPr lang="hu-HU" sz="1000" dirty="0" smtClean="0"/>
              <a:t> szerint</a:t>
            </a:r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kaler Bildlauf 7"/>
          <p:cNvSpPr/>
          <p:nvPr/>
        </p:nvSpPr>
        <p:spPr>
          <a:xfrm>
            <a:off x="1115616" y="267494"/>
            <a:ext cx="5472608" cy="432048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hu-HU" sz="1800" b="1" dirty="0" smtClean="0"/>
              <a:t>Összegzés</a:t>
            </a:r>
            <a:r>
              <a:rPr lang="de-DE" sz="1800" b="1" dirty="0" smtClean="0"/>
              <a:t>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smtClean="0"/>
              <a:t> </a:t>
            </a:r>
            <a:r>
              <a:rPr lang="hu-HU" sz="1800" dirty="0" smtClean="0"/>
              <a:t>szenzorok </a:t>
            </a:r>
            <a:r>
              <a:rPr lang="hu-HU" sz="1800" dirty="0" smtClean="0"/>
              <a:t>nagy választéka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hu-HU" sz="1800" b="1" dirty="0" smtClean="0"/>
              <a:t> fizikai hatások</a:t>
            </a:r>
            <a:endParaRPr lang="de-DE" sz="1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smtClean="0"/>
              <a:t> MRU </a:t>
            </a:r>
            <a:r>
              <a:rPr lang="hu-HU" sz="1800" dirty="0" smtClean="0"/>
              <a:t>kiválasztja az alkalmazásnak, a mérési feladatnak megfelelő szenzort </a:t>
            </a:r>
            <a:endParaRPr lang="de-DE" sz="1800" dirty="0" smtClean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de-DE" sz="1800" dirty="0" smtClean="0"/>
              <a:t> </a:t>
            </a:r>
            <a:r>
              <a:rPr lang="hu-HU" sz="1800" dirty="0" smtClean="0"/>
              <a:t>és igy jön létre egy megbízható és komfortos mérőműszer vevőinknek</a:t>
            </a:r>
            <a:endParaRPr lang="de-DE" dirty="0"/>
          </a:p>
        </p:txBody>
      </p:sp>
      <p:pic>
        <p:nvPicPr>
          <p:cNvPr id="3074" name="Picture 2" descr="R:\MRU Logo\DE_4c_MRU_Logo 2 c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779662"/>
            <a:ext cx="2104606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hu-HU" dirty="0" smtClean="0"/>
              <a:t>Alapfogalmak</a:t>
            </a:r>
            <a:endParaRPr lang="de-DE" dirty="0"/>
          </a:p>
        </p:txBody>
      </p:sp>
      <p:pic>
        <p:nvPicPr>
          <p:cNvPr id="20" name="Picture 3" descr="C:\Dokumente und Einstellungen\b-doll.MRU\Eigene Dateien\tmp\stock-photo-elements-of-computer-motherboard-569038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13049"/>
            <a:ext cx="1371601" cy="9747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4" descr="S:\Tools\Icons\IconsLandVistaMultimediaIconsDemo\PNG\48x48\VCR\BoxGreenRed\MicrophoneNormalR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885057"/>
            <a:ext cx="609600" cy="609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7" descr="Menü Messung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7167" y="1419622"/>
            <a:ext cx="118402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Abgerundetes Rechteck 22"/>
          <p:cNvSpPr/>
          <p:nvPr/>
        </p:nvSpPr>
        <p:spPr>
          <a:xfrm>
            <a:off x="107504" y="3221995"/>
            <a:ext cx="2808312" cy="1055608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400" dirty="0" smtClean="0">
                <a:latin typeface="Futura Md" pitchFamily="34" charset="0"/>
              </a:rPr>
              <a:t> </a:t>
            </a:r>
            <a:r>
              <a:rPr lang="hu-HU" sz="1200" dirty="0" smtClean="0">
                <a:latin typeface="Futura Md" pitchFamily="34" charset="0"/>
              </a:rPr>
              <a:t>fizikai </a:t>
            </a:r>
            <a:r>
              <a:rPr lang="hu-HU" sz="1200" dirty="0" smtClean="0">
                <a:latin typeface="Futura Md" pitchFamily="34" charset="0"/>
              </a:rPr>
              <a:t>jellemző </a:t>
            </a:r>
            <a:r>
              <a:rPr lang="de-DE" sz="1200" dirty="0" smtClean="0">
                <a:latin typeface="Futura Md" pitchFamily="34" charset="0"/>
                <a:sym typeface="Wingdings"/>
              </a:rPr>
              <a:t> </a:t>
            </a:r>
            <a:r>
              <a:rPr lang="hu-HU" sz="1200" dirty="0" smtClean="0">
                <a:latin typeface="Futura Md" pitchFamily="34" charset="0"/>
                <a:sym typeface="Wingdings"/>
              </a:rPr>
              <a:t>elektromos jel</a:t>
            </a:r>
            <a:endParaRPr lang="de-DE" sz="12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 smtClean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érzékenység</a:t>
            </a:r>
            <a:endParaRPr lang="de-DE" sz="1400" dirty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keresztérzékenység</a:t>
            </a:r>
            <a:endParaRPr lang="de-DE" sz="14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zaj, </a:t>
            </a:r>
            <a:r>
              <a:rPr lang="hu-HU" sz="1400" dirty="0" err="1" smtClean="0">
                <a:latin typeface="Futura Md" pitchFamily="34" charset="0"/>
              </a:rPr>
              <a:t>drift</a:t>
            </a:r>
            <a:endParaRPr lang="de-DE" sz="1400" dirty="0">
              <a:latin typeface="Futura Md" pitchFamily="34" charset="0"/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3408195" y="3221995"/>
            <a:ext cx="3036013" cy="1293971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400" dirty="0" smtClean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jelerősités és átalakítás </a:t>
            </a:r>
            <a:r>
              <a:rPr lang="hu-HU" sz="1400" dirty="0" smtClean="0">
                <a:latin typeface="Futura Md" pitchFamily="34" charset="0"/>
              </a:rPr>
              <a:t>  szoftverrel </a:t>
            </a:r>
            <a:r>
              <a:rPr lang="hu-HU" sz="1400" dirty="0" smtClean="0">
                <a:latin typeface="Futura Md" pitchFamily="34" charset="0"/>
              </a:rPr>
              <a:t>kijelzett értékké</a:t>
            </a:r>
            <a:endParaRPr lang="de-DE" sz="14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 smtClean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átszámítás fizikai paraméterré</a:t>
            </a:r>
            <a:endParaRPr lang="de-DE" sz="1400" dirty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külső hatások korrekciója és keresztérzékenység</a:t>
            </a:r>
            <a:endParaRPr lang="de-DE" sz="1400" dirty="0">
              <a:latin typeface="Futura Md" pitchFamily="34" charset="0"/>
            </a:endParaRPr>
          </a:p>
        </p:txBody>
      </p:sp>
      <p:sp>
        <p:nvSpPr>
          <p:cNvPr id="25" name="Inhaltsplatzhalter 2"/>
          <p:cNvSpPr txBox="1">
            <a:spLocks/>
          </p:cNvSpPr>
          <p:nvPr/>
        </p:nvSpPr>
        <p:spPr bwMode="auto">
          <a:xfrm>
            <a:off x="1115616" y="1059582"/>
            <a:ext cx="1048172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hu-HU" sz="1400" b="1" dirty="0" smtClean="0">
                <a:latin typeface="Futura Md" pitchFamily="34" charset="0"/>
              </a:rPr>
              <a:t>szenzor</a:t>
            </a:r>
            <a:endParaRPr lang="de-DE" sz="1800" b="1" dirty="0">
              <a:latin typeface="Futura Md" pitchFamily="34" charset="0"/>
            </a:endParaRPr>
          </a:p>
        </p:txBody>
      </p:sp>
      <p:sp>
        <p:nvSpPr>
          <p:cNvPr id="26" name="Inhaltsplatzhalter 2"/>
          <p:cNvSpPr txBox="1">
            <a:spLocks/>
          </p:cNvSpPr>
          <p:nvPr/>
        </p:nvSpPr>
        <p:spPr bwMode="auto">
          <a:xfrm>
            <a:off x="3851920" y="1059582"/>
            <a:ext cx="15841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hu-HU" sz="1400" b="1" dirty="0" smtClean="0">
                <a:latin typeface="Futura Md" pitchFamily="34" charset="0"/>
              </a:rPr>
              <a:t>Elektronika és szoftver</a:t>
            </a:r>
            <a:endParaRPr lang="de-DE" sz="1400" b="1" dirty="0">
              <a:latin typeface="Futura Md" pitchFamily="34" charset="0"/>
            </a:endParaRPr>
          </a:p>
        </p:txBody>
      </p:sp>
      <p:sp>
        <p:nvSpPr>
          <p:cNvPr id="27" name="Inhaltsplatzhalter 2"/>
          <p:cNvSpPr txBox="1">
            <a:spLocks/>
          </p:cNvSpPr>
          <p:nvPr/>
        </p:nvSpPr>
        <p:spPr bwMode="auto">
          <a:xfrm>
            <a:off x="7524328" y="1059582"/>
            <a:ext cx="158417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hu-HU" sz="1400" b="1" dirty="0" smtClean="0">
                <a:latin typeface="Futura Md" pitchFamily="34" charset="0"/>
              </a:rPr>
              <a:t>kijelzés</a:t>
            </a:r>
            <a:endParaRPr lang="de-DE" sz="1400" b="1" dirty="0">
              <a:latin typeface="Futura Md" pitchFamily="34" charset="0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7142880" y="3294003"/>
            <a:ext cx="1821608" cy="817245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400" dirty="0" smtClean="0">
                <a:latin typeface="Futura Md" pitchFamily="34" charset="0"/>
              </a:rPr>
              <a:t> </a:t>
            </a:r>
            <a:r>
              <a:rPr lang="hu-HU" sz="1400" dirty="0" err="1" smtClean="0">
                <a:latin typeface="Futura Md" pitchFamily="34" charset="0"/>
              </a:rPr>
              <a:t>linearítás</a:t>
            </a:r>
            <a:endParaRPr lang="de-DE" sz="14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 smtClean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pontosság</a:t>
            </a:r>
            <a:endParaRPr lang="de-DE" sz="14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számított értékek</a:t>
            </a:r>
            <a:endParaRPr lang="de-DE" sz="1400" dirty="0">
              <a:latin typeface="Futura Md" pitchFamily="34" charset="0"/>
            </a:endParaRPr>
          </a:p>
        </p:txBody>
      </p:sp>
      <p:sp>
        <p:nvSpPr>
          <p:cNvPr id="29" name="Pfeil nach rechts 28"/>
          <p:cNvSpPr/>
          <p:nvPr/>
        </p:nvSpPr>
        <p:spPr>
          <a:xfrm>
            <a:off x="2339752" y="2139702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Pfeil nach rechts 29"/>
          <p:cNvSpPr/>
          <p:nvPr/>
        </p:nvSpPr>
        <p:spPr>
          <a:xfrm>
            <a:off x="5796136" y="2211710"/>
            <a:ext cx="9361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hu-HU" dirty="0" smtClean="0"/>
              <a:t>Jelképződés, kiértékelés és kijelzés</a:t>
            </a:r>
            <a:endParaRPr lang="de-DE" dirty="0"/>
          </a:p>
        </p:txBody>
      </p:sp>
      <p:sp>
        <p:nvSpPr>
          <p:cNvPr id="8" name="Inhaltsplatzhalter 2"/>
          <p:cNvSpPr txBox="1">
            <a:spLocks/>
          </p:cNvSpPr>
          <p:nvPr/>
        </p:nvSpPr>
        <p:spPr bwMode="auto">
          <a:xfrm>
            <a:off x="683568" y="1923678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nyomás</a:t>
            </a:r>
            <a:endParaRPr lang="de-DE" sz="1800" b="1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9" name="Abgerundetes Rechteck 8"/>
          <p:cNvSpPr/>
          <p:nvPr/>
        </p:nvSpPr>
        <p:spPr>
          <a:xfrm>
            <a:off x="3131840" y="915566"/>
            <a:ext cx="5472608" cy="715089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dk1"/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latin typeface="Futura Md" pitchFamily="34" charset="0"/>
              </a:rPr>
              <a:t>elektrokémiai szenzor O2 mérésre</a:t>
            </a:r>
            <a:r>
              <a:rPr lang="de-DE" sz="1800" baseline="-25000" dirty="0" smtClean="0">
                <a:latin typeface="Futura Md" pitchFamily="34" charset="0"/>
              </a:rPr>
              <a:t> </a:t>
            </a:r>
            <a:endParaRPr lang="hu-HU" sz="1800" dirty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hu-HU" sz="1800" dirty="0" smtClean="0">
                <a:latin typeface="Futura Md" pitchFamily="34" charset="0"/>
              </a:rPr>
              <a:t> elektrokémiai </a:t>
            </a:r>
            <a:r>
              <a:rPr lang="hu-HU" sz="1800" dirty="0" smtClean="0">
                <a:latin typeface="Futura Md" pitchFamily="34" charset="0"/>
              </a:rPr>
              <a:t>szenzorok toxikus gázokra</a:t>
            </a:r>
            <a:endParaRPr lang="de-DE" sz="1800" dirty="0">
              <a:latin typeface="Futura Md" pitchFamily="34" charset="0"/>
            </a:endParaRPr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723900" y="843558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latin typeface="Futura Md" pitchFamily="34" charset="0"/>
              </a:rPr>
              <a:t>gázszenzorok</a:t>
            </a:r>
            <a:endParaRPr lang="de-DE" sz="1800" b="1" dirty="0">
              <a:latin typeface="Futura Md" pitchFamily="34" charset="0"/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3131840" y="1923678"/>
            <a:ext cx="5472608" cy="71508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nyomásszenzor, differencia nyomásszenzor</a:t>
            </a:r>
            <a:endParaRPr lang="de-DE" sz="1800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abszolút nyomásszenzor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683568" y="2859782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hőmérséklet</a:t>
            </a:r>
            <a:endParaRPr lang="de-DE" sz="1800" b="1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3131840" y="2859782"/>
            <a:ext cx="5472608" cy="71508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ellenállás hőmérő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hőelemek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683568" y="3881586"/>
            <a:ext cx="7758113" cy="49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hu-HU" sz="1800" b="1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egyéb</a:t>
            </a:r>
            <a:endParaRPr lang="de-DE" sz="1800" b="1" dirty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3131840" y="3872885"/>
            <a:ext cx="5472608" cy="715089"/>
          </a:xfrm>
          <a:prstGeom prst="roundRect">
            <a:avLst/>
          </a:prstGeom>
          <a:noFill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HC –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szonda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800" dirty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 </a:t>
            </a:r>
            <a:r>
              <a:rPr lang="hu-HU" sz="1800" dirty="0" smtClean="0">
                <a:solidFill>
                  <a:schemeClr val="bg2">
                    <a:lumMod val="75000"/>
                  </a:schemeClr>
                </a:solidFill>
                <a:latin typeface="Futura Md" pitchFamily="34" charset="0"/>
              </a:rPr>
              <a:t>gázelőkészítés</a:t>
            </a:r>
            <a:endParaRPr lang="de-DE" sz="1800" dirty="0" smtClean="0">
              <a:solidFill>
                <a:schemeClr val="bg2">
                  <a:lumMod val="75000"/>
                </a:schemeClr>
              </a:solidFill>
              <a:latin typeface="Futura M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hu-HU" dirty="0" smtClean="0"/>
              <a:t>Jelképződés</a:t>
            </a:r>
            <a:r>
              <a:rPr lang="de-DE" dirty="0" smtClean="0"/>
              <a:t> (1/3 )</a:t>
            </a:r>
            <a:br>
              <a:rPr lang="de-DE" dirty="0" smtClean="0"/>
            </a:br>
            <a:r>
              <a:rPr lang="hu-HU" sz="2000" dirty="0" smtClean="0"/>
              <a:t>elektrokémiai szenzorok működésének az elve</a:t>
            </a:r>
            <a:endParaRPr lang="de-DE" baseline="-25000" dirty="0"/>
          </a:p>
        </p:txBody>
      </p:sp>
      <p:grpSp>
        <p:nvGrpSpPr>
          <p:cNvPr id="2" name="Gruppieren 11"/>
          <p:cNvGrpSpPr/>
          <p:nvPr/>
        </p:nvGrpSpPr>
        <p:grpSpPr>
          <a:xfrm>
            <a:off x="395536" y="1779662"/>
            <a:ext cx="360040" cy="432048"/>
            <a:chOff x="827584" y="2643758"/>
            <a:chExt cx="360040" cy="432048"/>
          </a:xfrm>
        </p:grpSpPr>
        <p:sp>
          <p:nvSpPr>
            <p:cNvPr id="13" name="Ellipse 12"/>
            <p:cNvSpPr/>
            <p:nvPr/>
          </p:nvSpPr>
          <p:spPr>
            <a:xfrm>
              <a:off x="971600" y="2643758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Ellipse 13"/>
            <p:cNvSpPr/>
            <p:nvPr/>
          </p:nvSpPr>
          <p:spPr>
            <a:xfrm>
              <a:off x="827584" y="2787774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043608" y="2931790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15"/>
          <p:cNvGrpSpPr/>
          <p:nvPr/>
        </p:nvGrpSpPr>
        <p:grpSpPr>
          <a:xfrm rot="19151209">
            <a:off x="276932" y="1268730"/>
            <a:ext cx="360040" cy="432048"/>
            <a:chOff x="827584" y="2643758"/>
            <a:chExt cx="360040" cy="432048"/>
          </a:xfrm>
        </p:grpSpPr>
        <p:sp>
          <p:nvSpPr>
            <p:cNvPr id="17" name="Ellipse 16"/>
            <p:cNvSpPr/>
            <p:nvPr/>
          </p:nvSpPr>
          <p:spPr>
            <a:xfrm>
              <a:off x="971600" y="2643758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Ellipse 17"/>
            <p:cNvSpPr/>
            <p:nvPr/>
          </p:nvSpPr>
          <p:spPr>
            <a:xfrm>
              <a:off x="827584" y="2787774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043608" y="2931790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" name="Gruppieren 19"/>
          <p:cNvGrpSpPr/>
          <p:nvPr/>
        </p:nvGrpSpPr>
        <p:grpSpPr>
          <a:xfrm rot="13253382">
            <a:off x="781049" y="1556756"/>
            <a:ext cx="360040" cy="432048"/>
            <a:chOff x="827584" y="2643758"/>
            <a:chExt cx="360040" cy="432048"/>
          </a:xfrm>
        </p:grpSpPr>
        <p:sp>
          <p:nvSpPr>
            <p:cNvPr id="21" name="Ellipse 20"/>
            <p:cNvSpPr/>
            <p:nvPr/>
          </p:nvSpPr>
          <p:spPr>
            <a:xfrm>
              <a:off x="971600" y="2643758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827584" y="2787774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043608" y="2931790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3" name="Gruppieren 62"/>
          <p:cNvGrpSpPr/>
          <p:nvPr/>
        </p:nvGrpSpPr>
        <p:grpSpPr>
          <a:xfrm>
            <a:off x="2123728" y="3219822"/>
            <a:ext cx="2088232" cy="1584176"/>
            <a:chOff x="1835696" y="2859782"/>
            <a:chExt cx="2376264" cy="1800200"/>
          </a:xfrm>
        </p:grpSpPr>
        <p:sp>
          <p:nvSpPr>
            <p:cNvPr id="9" name="Flussdiagramm: Magnetplattenspeicher 8"/>
            <p:cNvSpPr/>
            <p:nvPr/>
          </p:nvSpPr>
          <p:spPr>
            <a:xfrm rot="5400000">
              <a:off x="1979712" y="2715766"/>
              <a:ext cx="1800200" cy="2088232"/>
            </a:xfrm>
            <a:prstGeom prst="flowChartMagneticDisk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/>
            <p:cNvSpPr/>
            <p:nvPr/>
          </p:nvSpPr>
          <p:spPr>
            <a:xfrm rot="5400000">
              <a:off x="3779912" y="3723878"/>
              <a:ext cx="1440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 rot="5400000">
              <a:off x="3779912" y="2859782"/>
              <a:ext cx="1440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4" name="Rechteck 23"/>
            <p:cNvSpPr/>
            <p:nvPr/>
          </p:nvSpPr>
          <p:spPr>
            <a:xfrm rot="5400000">
              <a:off x="2519772" y="3615866"/>
              <a:ext cx="216024" cy="10081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5" name="Flussdiagramm: Datenträger mit direktem Zugriff 24"/>
            <p:cNvSpPr/>
            <p:nvPr/>
          </p:nvSpPr>
          <p:spPr>
            <a:xfrm>
              <a:off x="1979712" y="3147814"/>
              <a:ext cx="288032" cy="1080120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6" name="Rechteck 25"/>
            <p:cNvSpPr/>
            <p:nvPr/>
          </p:nvSpPr>
          <p:spPr>
            <a:xfrm rot="5400000">
              <a:off x="2879812" y="2967794"/>
              <a:ext cx="144016" cy="5040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339752" y="3435846"/>
              <a:ext cx="144016" cy="144016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339752" y="3651870"/>
              <a:ext cx="144016" cy="144016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9" name="Gerade Verbindung mit Pfeil 28"/>
            <p:cNvCxnSpPr/>
            <p:nvPr/>
          </p:nvCxnSpPr>
          <p:spPr>
            <a:xfrm flipV="1">
              <a:off x="2483768" y="3363838"/>
              <a:ext cx="360040" cy="14401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 flipV="1">
              <a:off x="2555776" y="3363838"/>
              <a:ext cx="432048" cy="28803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Ellipse 30"/>
            <p:cNvSpPr/>
            <p:nvPr/>
          </p:nvSpPr>
          <p:spPr>
            <a:xfrm>
              <a:off x="2483768" y="4044163"/>
              <a:ext cx="144016" cy="144016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32" name="Gerade Verbindung mit Pfeil 31"/>
            <p:cNvCxnSpPr/>
            <p:nvPr/>
          </p:nvCxnSpPr>
          <p:spPr>
            <a:xfrm>
              <a:off x="2627784" y="4123673"/>
              <a:ext cx="432048" cy="1588"/>
            </a:xfrm>
            <a:prstGeom prst="straightConnector1">
              <a:avLst/>
            </a:prstGeom>
            <a:ln>
              <a:solidFill>
                <a:schemeClr val="bg1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pieren 32"/>
          <p:cNvGrpSpPr/>
          <p:nvPr/>
        </p:nvGrpSpPr>
        <p:grpSpPr>
          <a:xfrm>
            <a:off x="4716016" y="3291830"/>
            <a:ext cx="504056" cy="1152128"/>
            <a:chOff x="6660232" y="3050745"/>
            <a:chExt cx="504056" cy="1152128"/>
          </a:xfrm>
        </p:grpSpPr>
        <p:sp>
          <p:nvSpPr>
            <p:cNvPr id="34" name="Pfeil nach rechts 33"/>
            <p:cNvSpPr/>
            <p:nvPr/>
          </p:nvSpPr>
          <p:spPr>
            <a:xfrm rot="18413169">
              <a:off x="6328496" y="3526329"/>
              <a:ext cx="1152128" cy="20095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6660232" y="336383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36" name="Gewinkelte Verbindung 46"/>
          <p:cNvCxnSpPr>
            <a:stCxn id="10" idx="0"/>
            <a:endCxn id="35" idx="4"/>
          </p:cNvCxnSpPr>
          <p:nvPr/>
        </p:nvCxnSpPr>
        <p:spPr>
          <a:xfrm flipV="1">
            <a:off x="4211960" y="4108979"/>
            <a:ext cx="756084" cy="18808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winkelte Verbindung 49"/>
          <p:cNvCxnSpPr>
            <a:stCxn id="11" idx="0"/>
            <a:endCxn id="35" idx="0"/>
          </p:cNvCxnSpPr>
          <p:nvPr/>
        </p:nvCxnSpPr>
        <p:spPr>
          <a:xfrm>
            <a:off x="4211960" y="3536657"/>
            <a:ext cx="756084" cy="68266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räne 37"/>
          <p:cNvSpPr/>
          <p:nvPr/>
        </p:nvSpPr>
        <p:spPr>
          <a:xfrm rot="19306917">
            <a:off x="2043794" y="1690084"/>
            <a:ext cx="303366" cy="341952"/>
          </a:xfrm>
          <a:prstGeom prst="teardrop">
            <a:avLst>
              <a:gd name="adj" fmla="val 10928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räne 38"/>
          <p:cNvSpPr/>
          <p:nvPr/>
        </p:nvSpPr>
        <p:spPr>
          <a:xfrm rot="19306917">
            <a:off x="2373511" y="1598140"/>
            <a:ext cx="169722" cy="167940"/>
          </a:xfrm>
          <a:prstGeom prst="teardrop">
            <a:avLst>
              <a:gd name="adj" fmla="val 10928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räne 39"/>
          <p:cNvSpPr/>
          <p:nvPr/>
        </p:nvSpPr>
        <p:spPr>
          <a:xfrm rot="19306917">
            <a:off x="2491845" y="1762342"/>
            <a:ext cx="227782" cy="225390"/>
          </a:xfrm>
          <a:prstGeom prst="teardrop">
            <a:avLst>
              <a:gd name="adj" fmla="val 10928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Träne 40"/>
          <p:cNvSpPr/>
          <p:nvPr/>
        </p:nvSpPr>
        <p:spPr>
          <a:xfrm rot="19306917">
            <a:off x="2169038" y="1393919"/>
            <a:ext cx="227782" cy="225390"/>
          </a:xfrm>
          <a:prstGeom prst="teardrop">
            <a:avLst>
              <a:gd name="adj" fmla="val 10928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räne 41"/>
          <p:cNvSpPr/>
          <p:nvPr/>
        </p:nvSpPr>
        <p:spPr>
          <a:xfrm rot="19306917">
            <a:off x="2517528" y="1382116"/>
            <a:ext cx="169722" cy="167940"/>
          </a:xfrm>
          <a:prstGeom prst="teardrop">
            <a:avLst>
              <a:gd name="adj" fmla="val 10928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Träne 42"/>
          <p:cNvSpPr/>
          <p:nvPr/>
        </p:nvSpPr>
        <p:spPr>
          <a:xfrm rot="19306917">
            <a:off x="2681433" y="1505120"/>
            <a:ext cx="241283" cy="257035"/>
          </a:xfrm>
          <a:prstGeom prst="teardrop">
            <a:avLst>
              <a:gd name="adj" fmla="val 10928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ingekerbter Pfeil nach rechts 43"/>
          <p:cNvSpPr/>
          <p:nvPr/>
        </p:nvSpPr>
        <p:spPr>
          <a:xfrm>
            <a:off x="1403648" y="1635646"/>
            <a:ext cx="432047" cy="144016"/>
          </a:xfrm>
          <a:prstGeom prst="notch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35496" y="1662068"/>
            <a:ext cx="1008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Futura Md" pitchFamily="34" charset="0"/>
              </a:rPr>
              <a:t>CO, H</a:t>
            </a:r>
            <a:r>
              <a:rPr lang="de-DE" sz="1200" b="1" baseline="-25000" dirty="0" smtClean="0">
                <a:latin typeface="Futura Md" pitchFamily="34" charset="0"/>
              </a:rPr>
              <a:t>2</a:t>
            </a:r>
            <a:r>
              <a:rPr lang="de-DE" sz="1200" b="1" dirty="0" smtClean="0">
                <a:latin typeface="Futura Md" pitchFamily="34" charset="0"/>
              </a:rPr>
              <a:t>S, …</a:t>
            </a:r>
          </a:p>
        </p:txBody>
      </p:sp>
      <p:sp>
        <p:nvSpPr>
          <p:cNvPr id="47" name="Eingekerbter Pfeil nach rechts 46"/>
          <p:cNvSpPr/>
          <p:nvPr/>
        </p:nvSpPr>
        <p:spPr>
          <a:xfrm>
            <a:off x="3203848" y="1635646"/>
            <a:ext cx="432047" cy="144016"/>
          </a:xfrm>
          <a:prstGeom prst="notch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8" name="Gruppieren 47"/>
          <p:cNvGrpSpPr/>
          <p:nvPr/>
        </p:nvGrpSpPr>
        <p:grpSpPr>
          <a:xfrm rot="4963360">
            <a:off x="4053003" y="1769572"/>
            <a:ext cx="360040" cy="432048"/>
            <a:chOff x="827584" y="2643758"/>
            <a:chExt cx="360040" cy="432048"/>
          </a:xfrm>
        </p:grpSpPr>
        <p:sp>
          <p:nvSpPr>
            <p:cNvPr id="49" name="Ellipse 48"/>
            <p:cNvSpPr/>
            <p:nvPr/>
          </p:nvSpPr>
          <p:spPr>
            <a:xfrm>
              <a:off x="971600" y="2643758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Ellipse 49"/>
            <p:cNvSpPr/>
            <p:nvPr/>
          </p:nvSpPr>
          <p:spPr>
            <a:xfrm>
              <a:off x="827584" y="2787774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Ellipse 50"/>
            <p:cNvSpPr/>
            <p:nvPr/>
          </p:nvSpPr>
          <p:spPr>
            <a:xfrm>
              <a:off x="1043608" y="2931790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2" name="Gruppieren 51"/>
          <p:cNvGrpSpPr/>
          <p:nvPr/>
        </p:nvGrpSpPr>
        <p:grpSpPr>
          <a:xfrm>
            <a:off x="3851921" y="1131592"/>
            <a:ext cx="762533" cy="568097"/>
            <a:chOff x="1043608" y="2643758"/>
            <a:chExt cx="762533" cy="568097"/>
          </a:xfrm>
        </p:grpSpPr>
        <p:sp>
          <p:nvSpPr>
            <p:cNvPr id="53" name="Ellipse 52"/>
            <p:cNvSpPr/>
            <p:nvPr/>
          </p:nvSpPr>
          <p:spPr>
            <a:xfrm rot="19151209">
              <a:off x="1662125" y="2790023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54" name="Gruppieren 54"/>
            <p:cNvGrpSpPr/>
            <p:nvPr/>
          </p:nvGrpSpPr>
          <p:grpSpPr>
            <a:xfrm>
              <a:off x="1043608" y="2643758"/>
              <a:ext cx="680324" cy="568097"/>
              <a:chOff x="1065213" y="2793925"/>
              <a:chExt cx="680324" cy="568097"/>
            </a:xfrm>
          </p:grpSpPr>
          <p:grpSp>
            <p:nvGrpSpPr>
              <p:cNvPr id="55" name="Gruppieren 33"/>
              <p:cNvGrpSpPr/>
              <p:nvPr/>
            </p:nvGrpSpPr>
            <p:grpSpPr>
              <a:xfrm rot="782473">
                <a:off x="1206117" y="2980441"/>
                <a:ext cx="455901" cy="216024"/>
                <a:chOff x="1187624" y="3075806"/>
                <a:chExt cx="455901" cy="216024"/>
              </a:xfrm>
            </p:grpSpPr>
            <p:sp>
              <p:nvSpPr>
                <p:cNvPr id="59" name="Ellipse 58"/>
                <p:cNvSpPr/>
                <p:nvPr/>
              </p:nvSpPr>
              <p:spPr>
                <a:xfrm>
                  <a:off x="1187624" y="3075806"/>
                  <a:ext cx="216024" cy="216024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60" name="Ellipse 59"/>
                <p:cNvSpPr/>
                <p:nvPr/>
              </p:nvSpPr>
              <p:spPr>
                <a:xfrm>
                  <a:off x="1427501" y="3075806"/>
                  <a:ext cx="216024" cy="216024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56" name="Ellipse 55"/>
              <p:cNvSpPr/>
              <p:nvPr/>
            </p:nvSpPr>
            <p:spPr>
              <a:xfrm rot="19151209">
                <a:off x="1129268" y="2793925"/>
                <a:ext cx="144016" cy="14401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7" name="Ellipse 56"/>
              <p:cNvSpPr/>
              <p:nvPr/>
            </p:nvSpPr>
            <p:spPr>
              <a:xfrm rot="19151209">
                <a:off x="1065213" y="3097410"/>
                <a:ext cx="144016" cy="14401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8" name="Ellipse 57"/>
              <p:cNvSpPr/>
              <p:nvPr/>
            </p:nvSpPr>
            <p:spPr>
              <a:xfrm rot="19151209">
                <a:off x="1601521" y="3218006"/>
                <a:ext cx="144016" cy="14401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61" name="Textfeld 60"/>
          <p:cNvSpPr txBox="1"/>
          <p:nvPr/>
        </p:nvSpPr>
        <p:spPr>
          <a:xfrm>
            <a:off x="3779912" y="1563638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latin typeface="Futura Md" pitchFamily="34" charset="0"/>
              </a:rPr>
              <a:t>H</a:t>
            </a:r>
            <a:r>
              <a:rPr lang="de-DE" sz="1200" b="1" baseline="-25000" dirty="0" smtClean="0">
                <a:latin typeface="Futura Md" pitchFamily="34" charset="0"/>
              </a:rPr>
              <a:t>2</a:t>
            </a:r>
            <a:r>
              <a:rPr lang="de-DE" sz="1200" b="1" dirty="0" smtClean="0">
                <a:latin typeface="Futura Md" pitchFamily="34" charset="0"/>
              </a:rPr>
              <a:t>SO</a:t>
            </a:r>
            <a:r>
              <a:rPr lang="de-DE" sz="1200" b="1" baseline="-25000" dirty="0" smtClean="0">
                <a:latin typeface="Futura Md" pitchFamily="34" charset="0"/>
              </a:rPr>
              <a:t>4  </a:t>
            </a:r>
            <a:r>
              <a:rPr lang="de-DE" sz="1200" b="1" dirty="0" smtClean="0">
                <a:latin typeface="Futura Md" pitchFamily="34" charset="0"/>
              </a:rPr>
              <a:t>, CO</a:t>
            </a:r>
            <a:r>
              <a:rPr lang="de-DE" sz="1200" b="1" baseline="-25000" dirty="0" smtClean="0">
                <a:latin typeface="Futura Md" pitchFamily="34" charset="0"/>
              </a:rPr>
              <a:t>2</a:t>
            </a:r>
            <a:r>
              <a:rPr lang="de-DE" sz="1200" b="1" dirty="0" smtClean="0">
                <a:latin typeface="Futura Md" pitchFamily="34" charset="0"/>
              </a:rPr>
              <a:t>, …</a:t>
            </a:r>
          </a:p>
        </p:txBody>
      </p:sp>
      <p:sp>
        <p:nvSpPr>
          <p:cNvPr id="62" name="Abgerundetes Rechteck 61"/>
          <p:cNvSpPr/>
          <p:nvPr/>
        </p:nvSpPr>
        <p:spPr>
          <a:xfrm>
            <a:off x="5076056" y="1347614"/>
            <a:ext cx="3816424" cy="578882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vizes oldatban játszódó reakciók</a:t>
            </a:r>
            <a:endParaRPr lang="de-DE" sz="14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 smtClean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elektronok vándorlása molekulák között</a:t>
            </a:r>
            <a:endParaRPr lang="de-DE" sz="1800" dirty="0" smtClean="0">
              <a:latin typeface="Futura Md" pitchFamily="34" charset="0"/>
            </a:endParaRPr>
          </a:p>
        </p:txBody>
      </p:sp>
      <p:grpSp>
        <p:nvGrpSpPr>
          <p:cNvPr id="64" name="Gruppieren 11"/>
          <p:cNvGrpSpPr/>
          <p:nvPr/>
        </p:nvGrpSpPr>
        <p:grpSpPr>
          <a:xfrm>
            <a:off x="1115616" y="3939902"/>
            <a:ext cx="360040" cy="432048"/>
            <a:chOff x="827584" y="2643758"/>
            <a:chExt cx="360040" cy="432048"/>
          </a:xfrm>
        </p:grpSpPr>
        <p:sp>
          <p:nvSpPr>
            <p:cNvPr id="65" name="Ellipse 64"/>
            <p:cNvSpPr/>
            <p:nvPr/>
          </p:nvSpPr>
          <p:spPr>
            <a:xfrm>
              <a:off x="971600" y="2643758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6" name="Ellipse 65"/>
            <p:cNvSpPr/>
            <p:nvPr/>
          </p:nvSpPr>
          <p:spPr>
            <a:xfrm>
              <a:off x="827584" y="2787774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Ellipse 66"/>
            <p:cNvSpPr/>
            <p:nvPr/>
          </p:nvSpPr>
          <p:spPr>
            <a:xfrm>
              <a:off x="1043608" y="2931790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68" name="Gruppieren 15"/>
          <p:cNvGrpSpPr/>
          <p:nvPr/>
        </p:nvGrpSpPr>
        <p:grpSpPr>
          <a:xfrm rot="19151209">
            <a:off x="997012" y="3428970"/>
            <a:ext cx="360040" cy="432048"/>
            <a:chOff x="827584" y="2643758"/>
            <a:chExt cx="360040" cy="432048"/>
          </a:xfrm>
        </p:grpSpPr>
        <p:sp>
          <p:nvSpPr>
            <p:cNvPr id="69" name="Ellipse 68"/>
            <p:cNvSpPr/>
            <p:nvPr/>
          </p:nvSpPr>
          <p:spPr>
            <a:xfrm>
              <a:off x="971600" y="2643758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0" name="Ellipse 69"/>
            <p:cNvSpPr/>
            <p:nvPr/>
          </p:nvSpPr>
          <p:spPr>
            <a:xfrm>
              <a:off x="827584" y="2787774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Ellipse 70"/>
            <p:cNvSpPr/>
            <p:nvPr/>
          </p:nvSpPr>
          <p:spPr>
            <a:xfrm>
              <a:off x="1043608" y="2931790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2" name="Gruppieren 19"/>
          <p:cNvGrpSpPr/>
          <p:nvPr/>
        </p:nvGrpSpPr>
        <p:grpSpPr>
          <a:xfrm rot="13253382">
            <a:off x="1501129" y="3716996"/>
            <a:ext cx="360040" cy="432048"/>
            <a:chOff x="827584" y="2643758"/>
            <a:chExt cx="360040" cy="432048"/>
          </a:xfrm>
        </p:grpSpPr>
        <p:sp>
          <p:nvSpPr>
            <p:cNvPr id="73" name="Ellipse 72"/>
            <p:cNvSpPr/>
            <p:nvPr/>
          </p:nvSpPr>
          <p:spPr>
            <a:xfrm>
              <a:off x="971600" y="2643758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Ellipse 73"/>
            <p:cNvSpPr/>
            <p:nvPr/>
          </p:nvSpPr>
          <p:spPr>
            <a:xfrm>
              <a:off x="827584" y="2787774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Ellipse 74"/>
            <p:cNvSpPr/>
            <p:nvPr/>
          </p:nvSpPr>
          <p:spPr>
            <a:xfrm>
              <a:off x="1043608" y="2931790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6" name="Abgerundetes Rechteck 75"/>
          <p:cNvSpPr/>
          <p:nvPr/>
        </p:nvSpPr>
        <p:spPr>
          <a:xfrm>
            <a:off x="5436096" y="3291830"/>
            <a:ext cx="3600400" cy="578882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a reakció lépéseknek térbeli elválasztása</a:t>
            </a:r>
            <a:endParaRPr lang="de-DE" sz="14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 smtClean="0">
                <a:latin typeface="Futura Md" pitchFamily="34" charset="0"/>
              </a:rPr>
              <a:t> extern </a:t>
            </a:r>
            <a:r>
              <a:rPr lang="hu-HU" sz="1400" dirty="0" smtClean="0">
                <a:latin typeface="Futura Md" pitchFamily="34" charset="0"/>
              </a:rPr>
              <a:t>mérhető áram</a:t>
            </a:r>
            <a:endParaRPr lang="de-DE" sz="1800" dirty="0" smtClean="0">
              <a:latin typeface="Futura Md" pitchFamily="34" charset="0"/>
            </a:endParaRPr>
          </a:p>
        </p:txBody>
      </p:sp>
      <p:sp>
        <p:nvSpPr>
          <p:cNvPr id="77" name="Welle 76"/>
          <p:cNvSpPr/>
          <p:nvPr/>
        </p:nvSpPr>
        <p:spPr>
          <a:xfrm>
            <a:off x="1835696" y="2211710"/>
            <a:ext cx="1800200" cy="864096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„</a:t>
            </a:r>
            <a:r>
              <a:rPr lang="hu-HU" sz="1400" dirty="0" smtClean="0"/>
              <a:t>fűtőanyagcella</a:t>
            </a:r>
            <a:r>
              <a:rPr lang="de-DE" sz="1400" dirty="0" smtClean="0"/>
              <a:t>“</a:t>
            </a:r>
          </a:p>
          <a:p>
            <a:pPr algn="ctr"/>
            <a:r>
              <a:rPr lang="hu-HU" sz="1000" dirty="0" smtClean="0"/>
              <a:t>Szenzor toxikus gázokra</a:t>
            </a:r>
            <a:endParaRPr lang="de-DE" sz="1400" dirty="0"/>
          </a:p>
        </p:txBody>
      </p:sp>
      <p:sp>
        <p:nvSpPr>
          <p:cNvPr id="79" name="Welle 78"/>
          <p:cNvSpPr/>
          <p:nvPr/>
        </p:nvSpPr>
        <p:spPr>
          <a:xfrm>
            <a:off x="3995936" y="2283718"/>
            <a:ext cx="1800200" cy="864096"/>
          </a:xfrm>
          <a:prstGeom prst="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„</a:t>
            </a:r>
            <a:r>
              <a:rPr lang="hu-HU" sz="1400" dirty="0" smtClean="0"/>
              <a:t>elem</a:t>
            </a:r>
            <a:r>
              <a:rPr lang="de-DE" sz="1400" dirty="0" smtClean="0"/>
              <a:t>“</a:t>
            </a:r>
          </a:p>
          <a:p>
            <a:pPr algn="ctr"/>
            <a:r>
              <a:rPr lang="hu-HU" sz="1000" dirty="0" smtClean="0"/>
              <a:t>Szenzor oxigénre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hu-HU" dirty="0" smtClean="0"/>
              <a:t>jelképződés</a:t>
            </a:r>
            <a:r>
              <a:rPr lang="de-DE" dirty="0" smtClean="0"/>
              <a:t> (2/3)</a:t>
            </a:r>
            <a:br>
              <a:rPr lang="de-DE" dirty="0" smtClean="0"/>
            </a:br>
            <a:r>
              <a:rPr lang="hu-HU" sz="2000" dirty="0" smtClean="0"/>
              <a:t>tipikus elektrokémiai </a:t>
            </a:r>
            <a:r>
              <a:rPr lang="hu-HU" sz="2000" dirty="0" smtClean="0"/>
              <a:t>szenzor O2-re</a:t>
            </a:r>
            <a:endParaRPr lang="de-DE" baseline="-25000" dirty="0"/>
          </a:p>
        </p:txBody>
      </p:sp>
      <p:sp>
        <p:nvSpPr>
          <p:cNvPr id="8" name="Flussdiagramm: Magnetplattenspeicher 7"/>
          <p:cNvSpPr/>
          <p:nvPr/>
        </p:nvSpPr>
        <p:spPr>
          <a:xfrm rot="5400000">
            <a:off x="1979712" y="2715766"/>
            <a:ext cx="1800200" cy="2088232"/>
          </a:xfrm>
          <a:prstGeom prst="flowChartMagneticDisk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5400000">
            <a:off x="3779912" y="3723878"/>
            <a:ext cx="1440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 rot="5400000">
            <a:off x="3779912" y="2859782"/>
            <a:ext cx="1440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5400000">
            <a:off x="2519772" y="3615866"/>
            <a:ext cx="216024" cy="1008112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lussdiagramm: Datenträger mit direktem Zugriff 11"/>
          <p:cNvSpPr/>
          <p:nvPr/>
        </p:nvSpPr>
        <p:spPr>
          <a:xfrm>
            <a:off x="1979712" y="3147814"/>
            <a:ext cx="288032" cy="1080120"/>
          </a:xfrm>
          <a:prstGeom prst="flowChartMagneticDrum">
            <a:avLst/>
          </a:prstGeom>
          <a:solidFill>
            <a:schemeClr val="bg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 rot="5400000">
            <a:off x="2879812" y="2967794"/>
            <a:ext cx="144016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2339752" y="3435846"/>
            <a:ext cx="144016" cy="144016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2339752" y="3651870"/>
            <a:ext cx="144016" cy="144016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2483768" y="3363838"/>
            <a:ext cx="360040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2555776" y="3363838"/>
            <a:ext cx="432048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lipse 17"/>
          <p:cNvSpPr/>
          <p:nvPr/>
        </p:nvSpPr>
        <p:spPr>
          <a:xfrm>
            <a:off x="2483768" y="4044163"/>
            <a:ext cx="144016" cy="144016"/>
          </a:xfrm>
          <a:prstGeom prst="ellipse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2627784" y="4123673"/>
            <a:ext cx="432048" cy="1588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ieren 19"/>
          <p:cNvGrpSpPr/>
          <p:nvPr/>
        </p:nvGrpSpPr>
        <p:grpSpPr>
          <a:xfrm>
            <a:off x="6516216" y="3003798"/>
            <a:ext cx="504056" cy="1152128"/>
            <a:chOff x="6660232" y="3050745"/>
            <a:chExt cx="504056" cy="1152128"/>
          </a:xfrm>
        </p:grpSpPr>
        <p:sp>
          <p:nvSpPr>
            <p:cNvPr id="21" name="Pfeil nach rechts 20"/>
            <p:cNvSpPr/>
            <p:nvPr/>
          </p:nvSpPr>
          <p:spPr>
            <a:xfrm rot="18413169">
              <a:off x="6328496" y="3526329"/>
              <a:ext cx="1152128" cy="20095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>
              <a:off x="6660232" y="336383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3" name="Gewinkelte Verbindung 46"/>
          <p:cNvCxnSpPr>
            <a:stCxn id="9" idx="0"/>
            <a:endCxn id="22" idx="4"/>
          </p:cNvCxnSpPr>
          <p:nvPr/>
        </p:nvCxnSpPr>
        <p:spPr>
          <a:xfrm flipV="1">
            <a:off x="4211960" y="3820947"/>
            <a:ext cx="2556284" cy="26297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winkelte Verbindung 49"/>
          <p:cNvCxnSpPr>
            <a:stCxn id="10" idx="0"/>
            <a:endCxn id="22" idx="0"/>
          </p:cNvCxnSpPr>
          <p:nvPr/>
        </p:nvCxnSpPr>
        <p:spPr>
          <a:xfrm>
            <a:off x="4211960" y="3219822"/>
            <a:ext cx="2556284" cy="9706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pieren 24"/>
          <p:cNvGrpSpPr/>
          <p:nvPr/>
        </p:nvGrpSpPr>
        <p:grpSpPr>
          <a:xfrm rot="782473">
            <a:off x="1187624" y="3075806"/>
            <a:ext cx="455901" cy="216024"/>
            <a:chOff x="1187624" y="3075806"/>
            <a:chExt cx="455901" cy="216024"/>
          </a:xfrm>
        </p:grpSpPr>
        <p:sp>
          <p:nvSpPr>
            <p:cNvPr id="26" name="Ellipse 25"/>
            <p:cNvSpPr/>
            <p:nvPr/>
          </p:nvSpPr>
          <p:spPr>
            <a:xfrm>
              <a:off x="1187624" y="3075806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427501" y="3075806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8" name="Gruppieren 27"/>
          <p:cNvGrpSpPr/>
          <p:nvPr/>
        </p:nvGrpSpPr>
        <p:grpSpPr>
          <a:xfrm rot="16963140">
            <a:off x="1403255" y="3789996"/>
            <a:ext cx="455901" cy="216024"/>
            <a:chOff x="1187624" y="3075806"/>
            <a:chExt cx="455901" cy="216024"/>
          </a:xfrm>
        </p:grpSpPr>
        <p:sp>
          <p:nvSpPr>
            <p:cNvPr id="29" name="Ellipse 28"/>
            <p:cNvSpPr/>
            <p:nvPr/>
          </p:nvSpPr>
          <p:spPr>
            <a:xfrm>
              <a:off x="1187624" y="3075806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1427501" y="3075806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1" name="Gruppieren 30"/>
          <p:cNvGrpSpPr/>
          <p:nvPr/>
        </p:nvGrpSpPr>
        <p:grpSpPr>
          <a:xfrm rot="2038381">
            <a:off x="467544" y="3291830"/>
            <a:ext cx="455901" cy="216024"/>
            <a:chOff x="1187624" y="3075806"/>
            <a:chExt cx="455901" cy="216024"/>
          </a:xfrm>
        </p:grpSpPr>
        <p:sp>
          <p:nvSpPr>
            <p:cNvPr id="32" name="Ellipse 31"/>
            <p:cNvSpPr/>
            <p:nvPr/>
          </p:nvSpPr>
          <p:spPr>
            <a:xfrm>
              <a:off x="1187624" y="3075806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Ellipse 32"/>
            <p:cNvSpPr/>
            <p:nvPr/>
          </p:nvSpPr>
          <p:spPr>
            <a:xfrm>
              <a:off x="1427501" y="3075806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4" name="Gruppieren 33"/>
          <p:cNvGrpSpPr/>
          <p:nvPr/>
        </p:nvGrpSpPr>
        <p:grpSpPr>
          <a:xfrm rot="18707773">
            <a:off x="899199" y="3717988"/>
            <a:ext cx="455901" cy="216024"/>
            <a:chOff x="1187624" y="3075806"/>
            <a:chExt cx="455901" cy="216024"/>
          </a:xfrm>
        </p:grpSpPr>
        <p:sp>
          <p:nvSpPr>
            <p:cNvPr id="35" name="Ellipse 34"/>
            <p:cNvSpPr/>
            <p:nvPr/>
          </p:nvSpPr>
          <p:spPr>
            <a:xfrm>
              <a:off x="1187624" y="3075806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Ellipse 35"/>
            <p:cNvSpPr/>
            <p:nvPr/>
          </p:nvSpPr>
          <p:spPr>
            <a:xfrm>
              <a:off x="1427501" y="3075806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7" name="Rechteckige Legende 36"/>
          <p:cNvSpPr/>
          <p:nvPr/>
        </p:nvSpPr>
        <p:spPr>
          <a:xfrm>
            <a:off x="3851920" y="4659982"/>
            <a:ext cx="1080120" cy="360040"/>
          </a:xfrm>
          <a:prstGeom prst="wedgeRectCallout">
            <a:avLst>
              <a:gd name="adj1" fmla="val -210208"/>
              <a:gd name="adj2" fmla="val -2165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chemeClr val="dk1"/>
                </a:solidFill>
              </a:rPr>
              <a:t>Például arany</a:t>
            </a:r>
            <a:endParaRPr lang="de-DE" sz="1000" dirty="0">
              <a:solidFill>
                <a:schemeClr val="dk1"/>
              </a:solidFill>
            </a:endParaRPr>
          </a:p>
        </p:txBody>
      </p:sp>
      <p:sp>
        <p:nvSpPr>
          <p:cNvPr id="38" name="Rechteckige Legende 37"/>
          <p:cNvSpPr/>
          <p:nvPr/>
        </p:nvSpPr>
        <p:spPr>
          <a:xfrm>
            <a:off x="6012160" y="1707654"/>
            <a:ext cx="2952328" cy="648072"/>
          </a:xfrm>
          <a:prstGeom prst="wedgeRectCallout">
            <a:avLst>
              <a:gd name="adj1" fmla="val -152873"/>
              <a:gd name="adj2" fmla="val 18519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chemeClr val="dk1"/>
                </a:solidFill>
              </a:rPr>
              <a:t>ólom</a:t>
            </a:r>
            <a:endParaRPr lang="de-DE" sz="1000" dirty="0" smtClean="0">
              <a:solidFill>
                <a:schemeClr val="dk1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hu-HU" sz="1000" dirty="0" smtClean="0">
                <a:solidFill>
                  <a:schemeClr val="dk1"/>
                </a:solidFill>
              </a:rPr>
              <a:t> átalakul</a:t>
            </a:r>
            <a:r>
              <a:rPr lang="de-DE" sz="1000" dirty="0" smtClean="0">
                <a:solidFill>
                  <a:schemeClr val="dk1"/>
                </a:solidFill>
              </a:rPr>
              <a:t>„</a:t>
            </a:r>
            <a:r>
              <a:rPr lang="hu-HU" sz="1000" dirty="0" smtClean="0">
                <a:solidFill>
                  <a:schemeClr val="dk1"/>
                </a:solidFill>
              </a:rPr>
              <a:t>elfogy</a:t>
            </a:r>
            <a:r>
              <a:rPr lang="de-DE" sz="1000" dirty="0" smtClean="0">
                <a:solidFill>
                  <a:schemeClr val="dk1"/>
                </a:solidFill>
              </a:rPr>
              <a:t>“ (</a:t>
            </a:r>
            <a:r>
              <a:rPr lang="hu-HU" sz="1000" dirty="0" smtClean="0">
                <a:solidFill>
                  <a:schemeClr val="dk1"/>
                </a:solidFill>
              </a:rPr>
              <a:t>ólomoxiddá alakul</a:t>
            </a:r>
            <a:r>
              <a:rPr lang="de-DE" sz="1000" dirty="0" smtClean="0">
                <a:solidFill>
                  <a:schemeClr val="dk1"/>
                </a:solidFill>
              </a:rPr>
              <a:t>)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de-DE" sz="1000" dirty="0">
                <a:solidFill>
                  <a:schemeClr val="dk1"/>
                </a:solidFill>
              </a:rPr>
              <a:t> </a:t>
            </a:r>
            <a:r>
              <a:rPr lang="hu-HU" sz="1000" dirty="0" smtClean="0">
                <a:solidFill>
                  <a:schemeClr val="dk1"/>
                </a:solidFill>
              </a:rPr>
              <a:t>a szenzor élettartalma korlátozott</a:t>
            </a:r>
            <a:endParaRPr lang="de-DE" sz="1000" dirty="0">
              <a:solidFill>
                <a:schemeClr val="dk1"/>
              </a:solidFill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395536" y="1131590"/>
            <a:ext cx="4392488" cy="578882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dirty="0" smtClean="0">
                <a:solidFill>
                  <a:schemeClr val="dk1"/>
                </a:solidFill>
                <a:latin typeface="Futura Md" pitchFamily="34" charset="0"/>
              </a:rPr>
              <a:t>csekély keresztérzékenység más gázokra</a:t>
            </a:r>
            <a:endParaRPr lang="de-DE" sz="1400" dirty="0" smtClean="0">
              <a:solidFill>
                <a:schemeClr val="dk1"/>
              </a:solidFill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de-DE" sz="1400" dirty="0" smtClean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csak</a:t>
            </a:r>
            <a:r>
              <a:rPr lang="de-DE" sz="1400" dirty="0" smtClean="0">
                <a:latin typeface="Futura Md" pitchFamily="34" charset="0"/>
              </a:rPr>
              <a:t> CO</a:t>
            </a:r>
            <a:r>
              <a:rPr lang="de-DE" sz="1400" baseline="-25000" dirty="0" smtClean="0">
                <a:latin typeface="Futura Md" pitchFamily="34" charset="0"/>
              </a:rPr>
              <a:t>2</a:t>
            </a:r>
            <a:r>
              <a:rPr lang="de-DE" sz="1400" dirty="0" smtClean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redukált szenzor</a:t>
            </a:r>
            <a:r>
              <a:rPr lang="de-DE" sz="1400" dirty="0" smtClean="0">
                <a:latin typeface="Futura Md" pitchFamily="34" charset="0"/>
              </a:rPr>
              <a:t>- </a:t>
            </a:r>
            <a:r>
              <a:rPr lang="hu-HU" sz="1400" dirty="0" smtClean="0">
                <a:latin typeface="Futura Md" pitchFamily="34" charset="0"/>
              </a:rPr>
              <a:t>érzékenység</a:t>
            </a:r>
            <a:endParaRPr lang="de-DE" sz="1800" dirty="0" smtClean="0">
              <a:latin typeface="Futura M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ussdiagramm: Magnetplattenspeicher 6"/>
          <p:cNvSpPr/>
          <p:nvPr/>
        </p:nvSpPr>
        <p:spPr>
          <a:xfrm rot="5400000">
            <a:off x="1475656" y="2715766"/>
            <a:ext cx="1800200" cy="2088232"/>
          </a:xfrm>
          <a:prstGeom prst="flowChartMagneticDisk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hu-HU" dirty="0" smtClean="0"/>
              <a:t>jelképződés</a:t>
            </a:r>
            <a:r>
              <a:rPr lang="de-DE" dirty="0" smtClean="0"/>
              <a:t> (3/3)</a:t>
            </a:r>
            <a:br>
              <a:rPr lang="de-DE" dirty="0" smtClean="0"/>
            </a:br>
            <a:r>
              <a:rPr lang="hu-HU" sz="2000" dirty="0" smtClean="0"/>
              <a:t>tipikus elektrokémiai szenzor toxikus gázokhoz</a:t>
            </a:r>
            <a:endParaRPr lang="de-DE" baseline="-25000" dirty="0"/>
          </a:p>
        </p:txBody>
      </p:sp>
      <p:sp>
        <p:nvSpPr>
          <p:cNvPr id="9" name="Flussdiagramm: Magnetplattenspeicher 8"/>
          <p:cNvSpPr/>
          <p:nvPr/>
        </p:nvSpPr>
        <p:spPr>
          <a:xfrm rot="5400000">
            <a:off x="1979712" y="2715766"/>
            <a:ext cx="1800200" cy="2088232"/>
          </a:xfrm>
          <a:prstGeom prst="flowChartMagneticDisk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 rot="5400000">
            <a:off x="3779912" y="3723878"/>
            <a:ext cx="1440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5400000">
            <a:off x="3779912" y="2859782"/>
            <a:ext cx="1440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 rot="5400000">
            <a:off x="2519772" y="3615866"/>
            <a:ext cx="216024" cy="1008112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lussdiagramm: Datenträger mit direktem Zugriff 12"/>
          <p:cNvSpPr/>
          <p:nvPr/>
        </p:nvSpPr>
        <p:spPr>
          <a:xfrm>
            <a:off x="1979712" y="3147814"/>
            <a:ext cx="288032" cy="1080120"/>
          </a:xfrm>
          <a:prstGeom prst="flowChartMagneticDrum">
            <a:avLst/>
          </a:prstGeom>
          <a:solidFill>
            <a:schemeClr val="bg1">
              <a:lumMod val="5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 rot="5400000">
            <a:off x="2879812" y="2967794"/>
            <a:ext cx="144016" cy="504056"/>
          </a:xfrm>
          <a:prstGeom prst="rect">
            <a:avLst/>
          </a:prstGeom>
          <a:solidFill>
            <a:schemeClr val="bg1">
              <a:lumMod val="50000"/>
            </a:schemeClr>
          </a:solidFill>
          <a:ln w="3175"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2339752" y="3435846"/>
            <a:ext cx="144016" cy="144016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2339752" y="3651870"/>
            <a:ext cx="144016" cy="144016"/>
          </a:xfrm>
          <a:prstGeom prst="ellipse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2483768" y="3363838"/>
            <a:ext cx="360040" cy="14401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2555776" y="3363838"/>
            <a:ext cx="432048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llipse 18"/>
          <p:cNvSpPr/>
          <p:nvPr/>
        </p:nvSpPr>
        <p:spPr>
          <a:xfrm>
            <a:off x="2483768" y="4044163"/>
            <a:ext cx="144016" cy="144016"/>
          </a:xfrm>
          <a:prstGeom prst="ellipse">
            <a:avLst/>
          </a:prstGeom>
          <a:solidFill>
            <a:schemeClr val="tx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2627784" y="4123673"/>
            <a:ext cx="432048" cy="1588"/>
          </a:xfrm>
          <a:prstGeom prst="straightConnector1">
            <a:avLst/>
          </a:prstGeom>
          <a:ln>
            <a:solidFill>
              <a:schemeClr val="bg1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uppieren 27"/>
          <p:cNvGrpSpPr/>
          <p:nvPr/>
        </p:nvGrpSpPr>
        <p:grpSpPr>
          <a:xfrm>
            <a:off x="5292080" y="3075806"/>
            <a:ext cx="504056" cy="1152128"/>
            <a:chOff x="6660232" y="3050745"/>
            <a:chExt cx="504056" cy="1152128"/>
          </a:xfrm>
        </p:grpSpPr>
        <p:sp>
          <p:nvSpPr>
            <p:cNvPr id="22" name="Pfeil nach rechts 21"/>
            <p:cNvSpPr/>
            <p:nvPr/>
          </p:nvSpPr>
          <p:spPr>
            <a:xfrm rot="18413169">
              <a:off x="6328496" y="3526329"/>
              <a:ext cx="1152128" cy="200959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Ellipse 22"/>
            <p:cNvSpPr/>
            <p:nvPr/>
          </p:nvSpPr>
          <p:spPr>
            <a:xfrm>
              <a:off x="6660232" y="3363838"/>
              <a:ext cx="504056" cy="50405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24" name="Gewinkelte Verbindung 46"/>
          <p:cNvCxnSpPr>
            <a:stCxn id="10" idx="0"/>
            <a:endCxn id="23" idx="4"/>
          </p:cNvCxnSpPr>
          <p:nvPr/>
        </p:nvCxnSpPr>
        <p:spPr>
          <a:xfrm flipV="1">
            <a:off x="4211960" y="3892955"/>
            <a:ext cx="1332148" cy="190963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winkelte Verbindung 49"/>
          <p:cNvCxnSpPr>
            <a:stCxn id="11" idx="0"/>
            <a:endCxn id="23" idx="0"/>
          </p:cNvCxnSpPr>
          <p:nvPr/>
        </p:nvCxnSpPr>
        <p:spPr>
          <a:xfrm>
            <a:off x="4211960" y="3219822"/>
            <a:ext cx="1332148" cy="16907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ieren 34"/>
          <p:cNvGrpSpPr/>
          <p:nvPr/>
        </p:nvGrpSpPr>
        <p:grpSpPr>
          <a:xfrm rot="16963140">
            <a:off x="827190" y="3501963"/>
            <a:ext cx="455901" cy="216024"/>
            <a:chOff x="1187624" y="3075806"/>
            <a:chExt cx="455901" cy="216024"/>
          </a:xfrm>
        </p:grpSpPr>
        <p:sp>
          <p:nvSpPr>
            <p:cNvPr id="27" name="Ellipse 26"/>
            <p:cNvSpPr/>
            <p:nvPr/>
          </p:nvSpPr>
          <p:spPr>
            <a:xfrm>
              <a:off x="1187624" y="3075806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427501" y="3075806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9" name="Gruppieren 37"/>
          <p:cNvGrpSpPr/>
          <p:nvPr/>
        </p:nvGrpSpPr>
        <p:grpSpPr>
          <a:xfrm rot="2038381">
            <a:off x="200958" y="3328764"/>
            <a:ext cx="455901" cy="216024"/>
            <a:chOff x="1187624" y="3075806"/>
            <a:chExt cx="455901" cy="216024"/>
          </a:xfrm>
        </p:grpSpPr>
        <p:sp>
          <p:nvSpPr>
            <p:cNvPr id="30" name="Ellipse 29"/>
            <p:cNvSpPr/>
            <p:nvPr/>
          </p:nvSpPr>
          <p:spPr>
            <a:xfrm>
              <a:off x="1187624" y="3075806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Ellipse 30"/>
            <p:cNvSpPr/>
            <p:nvPr/>
          </p:nvSpPr>
          <p:spPr>
            <a:xfrm>
              <a:off x="1427501" y="3075806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2" name="Rechteckige Legende 31"/>
          <p:cNvSpPr/>
          <p:nvPr/>
        </p:nvSpPr>
        <p:spPr>
          <a:xfrm>
            <a:off x="3851920" y="4659982"/>
            <a:ext cx="2736304" cy="360040"/>
          </a:xfrm>
          <a:prstGeom prst="wedgeRectCallout">
            <a:avLst>
              <a:gd name="adj1" fmla="val -134075"/>
              <a:gd name="adj2" fmla="val -18999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chemeClr val="dk1"/>
                </a:solidFill>
              </a:rPr>
              <a:t>gáz</a:t>
            </a:r>
            <a:r>
              <a:rPr lang="de-DE" sz="1000" dirty="0" smtClean="0">
                <a:solidFill>
                  <a:schemeClr val="dk1"/>
                </a:solidFill>
              </a:rPr>
              <a:t> – </a:t>
            </a:r>
            <a:r>
              <a:rPr lang="hu-HU" sz="1000" dirty="0" smtClean="0">
                <a:solidFill>
                  <a:schemeClr val="dk1"/>
                </a:solidFill>
              </a:rPr>
              <a:t>specifikus az elektród anyag által</a:t>
            </a:r>
            <a:r>
              <a:rPr lang="de-DE" sz="1000" dirty="0" smtClean="0">
                <a:solidFill>
                  <a:schemeClr val="dk1"/>
                </a:solidFill>
              </a:rPr>
              <a:t>, </a:t>
            </a:r>
            <a:r>
              <a:rPr lang="hu-HU" sz="1000" dirty="0" smtClean="0">
                <a:solidFill>
                  <a:schemeClr val="dk1"/>
                </a:solidFill>
              </a:rPr>
              <a:t>elektrolitszűrő</a:t>
            </a:r>
            <a:endParaRPr lang="de-DE" sz="1000" dirty="0">
              <a:solidFill>
                <a:schemeClr val="dk1"/>
              </a:solidFill>
            </a:endParaRPr>
          </a:p>
        </p:txBody>
      </p:sp>
      <p:sp>
        <p:nvSpPr>
          <p:cNvPr id="33" name="Rechteckige Legende 32"/>
          <p:cNvSpPr/>
          <p:nvPr/>
        </p:nvSpPr>
        <p:spPr>
          <a:xfrm>
            <a:off x="6012160" y="1923678"/>
            <a:ext cx="2592288" cy="432048"/>
          </a:xfrm>
          <a:prstGeom prst="wedgeRectCallout">
            <a:avLst>
              <a:gd name="adj1" fmla="val -161155"/>
              <a:gd name="adj2" fmla="val 2422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chemeClr val="dk1"/>
                </a:solidFill>
              </a:rPr>
              <a:t>Az elektróda nem megy tönkre</a:t>
            </a:r>
            <a:endParaRPr lang="de-DE" sz="1000" dirty="0">
              <a:solidFill>
                <a:schemeClr val="dk1"/>
              </a:solidFill>
            </a:endParaRPr>
          </a:p>
        </p:txBody>
      </p:sp>
      <p:sp>
        <p:nvSpPr>
          <p:cNvPr id="34" name="Abgerundetes Rechteck 33"/>
          <p:cNvSpPr/>
          <p:nvPr/>
        </p:nvSpPr>
        <p:spPr>
          <a:xfrm>
            <a:off x="323528" y="1059582"/>
            <a:ext cx="4824536" cy="578882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néha magas keresztérzékenység más gázokra</a:t>
            </a:r>
            <a:endParaRPr lang="de-DE" sz="1400" dirty="0" smtClean="0">
              <a:solidFill>
                <a:schemeClr val="dk1"/>
              </a:solidFill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különböző gázokra lehetséges, metánra nem</a:t>
            </a:r>
            <a:endParaRPr lang="de-DE" sz="1800" dirty="0" smtClean="0">
              <a:latin typeface="Futura Md" pitchFamily="34" charset="0"/>
            </a:endParaRPr>
          </a:p>
        </p:txBody>
      </p:sp>
      <p:grpSp>
        <p:nvGrpSpPr>
          <p:cNvPr id="35" name="Gruppieren 34"/>
          <p:cNvGrpSpPr/>
          <p:nvPr/>
        </p:nvGrpSpPr>
        <p:grpSpPr>
          <a:xfrm>
            <a:off x="389982" y="3800498"/>
            <a:ext cx="216024" cy="386863"/>
            <a:chOff x="389982" y="3800498"/>
            <a:chExt cx="216024" cy="386863"/>
          </a:xfrm>
        </p:grpSpPr>
        <p:sp>
          <p:nvSpPr>
            <p:cNvPr id="36" name="Ellipse 35"/>
            <p:cNvSpPr/>
            <p:nvPr/>
          </p:nvSpPr>
          <p:spPr>
            <a:xfrm rot="19151209">
              <a:off x="390074" y="3800498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Ellipse 36"/>
            <p:cNvSpPr/>
            <p:nvPr/>
          </p:nvSpPr>
          <p:spPr>
            <a:xfrm rot="19151209">
              <a:off x="389982" y="3971337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8" name="Gruppieren 37"/>
          <p:cNvGrpSpPr/>
          <p:nvPr/>
        </p:nvGrpSpPr>
        <p:grpSpPr>
          <a:xfrm rot="4963360">
            <a:off x="812643" y="3929811"/>
            <a:ext cx="360040" cy="432048"/>
            <a:chOff x="827584" y="2643758"/>
            <a:chExt cx="360040" cy="432048"/>
          </a:xfrm>
        </p:grpSpPr>
        <p:sp>
          <p:nvSpPr>
            <p:cNvPr id="39" name="Ellipse 38"/>
            <p:cNvSpPr/>
            <p:nvPr/>
          </p:nvSpPr>
          <p:spPr>
            <a:xfrm>
              <a:off x="971600" y="2643758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Ellipse 39"/>
            <p:cNvSpPr/>
            <p:nvPr/>
          </p:nvSpPr>
          <p:spPr>
            <a:xfrm>
              <a:off x="827584" y="2787774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Ellipse 40"/>
            <p:cNvSpPr/>
            <p:nvPr/>
          </p:nvSpPr>
          <p:spPr>
            <a:xfrm>
              <a:off x="1043608" y="2931790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395536" y="2571750"/>
            <a:ext cx="762533" cy="568097"/>
            <a:chOff x="1043608" y="2643758"/>
            <a:chExt cx="762533" cy="568097"/>
          </a:xfrm>
        </p:grpSpPr>
        <p:sp>
          <p:nvSpPr>
            <p:cNvPr id="43" name="Ellipse 42"/>
            <p:cNvSpPr/>
            <p:nvPr/>
          </p:nvSpPr>
          <p:spPr>
            <a:xfrm rot="19151209">
              <a:off x="1662125" y="2790023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44" name="Gruppieren 54"/>
            <p:cNvGrpSpPr/>
            <p:nvPr/>
          </p:nvGrpSpPr>
          <p:grpSpPr>
            <a:xfrm>
              <a:off x="1043608" y="2643758"/>
              <a:ext cx="680324" cy="568097"/>
              <a:chOff x="1065213" y="2793925"/>
              <a:chExt cx="680324" cy="568097"/>
            </a:xfrm>
          </p:grpSpPr>
          <p:grpSp>
            <p:nvGrpSpPr>
              <p:cNvPr id="45" name="Gruppieren 33"/>
              <p:cNvGrpSpPr/>
              <p:nvPr/>
            </p:nvGrpSpPr>
            <p:grpSpPr>
              <a:xfrm rot="782473">
                <a:off x="1206117" y="2980441"/>
                <a:ext cx="455901" cy="216024"/>
                <a:chOff x="1187624" y="3075806"/>
                <a:chExt cx="455901" cy="216024"/>
              </a:xfrm>
            </p:grpSpPr>
            <p:sp>
              <p:nvSpPr>
                <p:cNvPr id="49" name="Ellipse 48"/>
                <p:cNvSpPr/>
                <p:nvPr/>
              </p:nvSpPr>
              <p:spPr>
                <a:xfrm>
                  <a:off x="1187624" y="3075806"/>
                  <a:ext cx="216024" cy="216024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50" name="Ellipse 49"/>
                <p:cNvSpPr/>
                <p:nvPr/>
              </p:nvSpPr>
              <p:spPr>
                <a:xfrm>
                  <a:off x="1427501" y="3075806"/>
                  <a:ext cx="216024" cy="216024"/>
                </a:xfrm>
                <a:prstGeom prst="ellips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</p:grpSp>
          <p:sp>
            <p:nvSpPr>
              <p:cNvPr id="46" name="Ellipse 45"/>
              <p:cNvSpPr/>
              <p:nvPr/>
            </p:nvSpPr>
            <p:spPr>
              <a:xfrm rot="19151209">
                <a:off x="1129268" y="2793925"/>
                <a:ext cx="144016" cy="14401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7" name="Ellipse 46"/>
              <p:cNvSpPr/>
              <p:nvPr/>
            </p:nvSpPr>
            <p:spPr>
              <a:xfrm rot="19151209">
                <a:off x="1065213" y="3097410"/>
                <a:ext cx="144016" cy="14401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Ellipse 47"/>
              <p:cNvSpPr/>
              <p:nvPr/>
            </p:nvSpPr>
            <p:spPr>
              <a:xfrm rot="19151209">
                <a:off x="1601521" y="3218006"/>
                <a:ext cx="144016" cy="144016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sp>
        <p:nvSpPr>
          <p:cNvPr id="51" name="Rechteckige Legende 50"/>
          <p:cNvSpPr/>
          <p:nvPr/>
        </p:nvSpPr>
        <p:spPr>
          <a:xfrm>
            <a:off x="2051720" y="1923678"/>
            <a:ext cx="3168352" cy="504056"/>
          </a:xfrm>
          <a:prstGeom prst="wedgeRectCallout">
            <a:avLst>
              <a:gd name="adj1" fmla="val -61468"/>
              <a:gd name="adj2" fmla="val 17126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chemeClr val="dk1"/>
                </a:solidFill>
              </a:rPr>
              <a:t>szűrő</a:t>
            </a:r>
            <a:endParaRPr lang="de-DE" sz="1000" dirty="0" smtClean="0">
              <a:solidFill>
                <a:schemeClr val="dk1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de-DE" sz="1000" dirty="0">
                <a:solidFill>
                  <a:schemeClr val="dk1"/>
                </a:solidFill>
              </a:rPr>
              <a:t> </a:t>
            </a:r>
            <a:r>
              <a:rPr lang="hu-HU" sz="1000" dirty="0" smtClean="0">
                <a:solidFill>
                  <a:schemeClr val="dk1"/>
                </a:solidFill>
              </a:rPr>
              <a:t>nem kívánatos gázok ellen</a:t>
            </a:r>
            <a:endParaRPr lang="de-DE" sz="1000" dirty="0" smtClean="0">
              <a:solidFill>
                <a:schemeClr val="dk1"/>
              </a:solidFill>
            </a:endParaRPr>
          </a:p>
          <a:p>
            <a:pPr algn="ctr">
              <a:buFont typeface="Arial" pitchFamily="34" charset="0"/>
              <a:buChar char="•"/>
              <a:defRPr/>
            </a:pPr>
            <a:r>
              <a:rPr lang="de-DE" sz="1000" dirty="0">
                <a:solidFill>
                  <a:schemeClr val="dk1"/>
                </a:solidFill>
              </a:rPr>
              <a:t> </a:t>
            </a:r>
            <a:r>
              <a:rPr lang="hu-HU" sz="1000" dirty="0" smtClean="0">
                <a:solidFill>
                  <a:schemeClr val="dk1"/>
                </a:solidFill>
              </a:rPr>
              <a:t>a szenzor élettartama korlátozott</a:t>
            </a:r>
            <a:endParaRPr lang="de-DE" sz="1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5833231" y="1203597"/>
            <a:ext cx="1979129" cy="2009061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100" u="sng" dirty="0" smtClean="0">
                <a:latin typeface="Futura Md" pitchFamily="34" charset="0"/>
              </a:rPr>
              <a:t>üzemeltetés</a:t>
            </a:r>
            <a:endParaRPr lang="de-DE" sz="1400" u="sng" dirty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átszámítás a kalibrációs görbe alapján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korrekciós </a:t>
            </a:r>
            <a:r>
              <a:rPr lang="hu-HU" sz="1100" dirty="0" smtClean="0">
                <a:latin typeface="Futura Md" pitchFamily="34" charset="0"/>
              </a:rPr>
              <a:t>számitás</a:t>
            </a: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hőmérsékletre</a:t>
            </a:r>
            <a:endParaRPr lang="hu-HU" sz="1100" dirty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hu-HU" sz="1000" dirty="0" smtClean="0">
                <a:latin typeface="Futura Md" pitchFamily="34" charset="0"/>
              </a:rPr>
              <a:t> k</a:t>
            </a:r>
            <a:r>
              <a:rPr lang="hu-HU" sz="1000" dirty="0" smtClean="0">
                <a:latin typeface="Futura Md" pitchFamily="34" charset="0"/>
              </a:rPr>
              <a:t>eresztérzékenység</a:t>
            </a:r>
            <a:endParaRPr lang="de-DE" sz="1000" dirty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 kijelzett érték kisimítása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átszámítás más egységekbe</a:t>
            </a:r>
            <a:endParaRPr lang="de-DE" sz="1100" dirty="0">
              <a:latin typeface="Futura Md" pitchFamily="34" charset="0"/>
            </a:endParaRPr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hu-HU" dirty="0" smtClean="0"/>
              <a:t>Kiértékelés és kijelzés a műszerben</a:t>
            </a:r>
            <a:endParaRPr lang="de-DE" dirty="0"/>
          </a:p>
        </p:txBody>
      </p:sp>
      <p:grpSp>
        <p:nvGrpSpPr>
          <p:cNvPr id="9" name="Gruppieren 33"/>
          <p:cNvGrpSpPr/>
          <p:nvPr/>
        </p:nvGrpSpPr>
        <p:grpSpPr>
          <a:xfrm rot="5400000">
            <a:off x="-540568" y="2139702"/>
            <a:ext cx="1800200" cy="504056"/>
            <a:chOff x="467544" y="2859782"/>
            <a:chExt cx="6552728" cy="1800200"/>
          </a:xfrm>
        </p:grpSpPr>
        <p:sp>
          <p:nvSpPr>
            <p:cNvPr id="10" name="Flussdiagramm: Magnetplattenspeicher 9"/>
            <p:cNvSpPr/>
            <p:nvPr/>
          </p:nvSpPr>
          <p:spPr>
            <a:xfrm rot="5400000">
              <a:off x="1979712" y="2715766"/>
              <a:ext cx="1800200" cy="2088232"/>
            </a:xfrm>
            <a:prstGeom prst="flowChartMagneticDisk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/>
            <p:cNvSpPr/>
            <p:nvPr/>
          </p:nvSpPr>
          <p:spPr>
            <a:xfrm rot="5400000">
              <a:off x="3779912" y="3723878"/>
              <a:ext cx="1440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 rot="5400000">
              <a:off x="3779912" y="2859782"/>
              <a:ext cx="144016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/>
            <p:cNvSpPr/>
            <p:nvPr/>
          </p:nvSpPr>
          <p:spPr>
            <a:xfrm rot="5400000">
              <a:off x="2519772" y="3615866"/>
              <a:ext cx="216024" cy="10081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Flussdiagramm: Datenträger mit direktem Zugriff 13"/>
            <p:cNvSpPr/>
            <p:nvPr/>
          </p:nvSpPr>
          <p:spPr>
            <a:xfrm>
              <a:off x="1979712" y="3147814"/>
              <a:ext cx="288032" cy="1080120"/>
            </a:xfrm>
            <a:prstGeom prst="flowChartMagneticDrum">
              <a:avLst/>
            </a:prstGeom>
            <a:solidFill>
              <a:schemeClr val="bg1">
                <a:lumMod val="50000"/>
              </a:schemeClr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 rot="5400000">
              <a:off x="2879812" y="2967794"/>
              <a:ext cx="144016" cy="5040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bg1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339752" y="3435846"/>
              <a:ext cx="144016" cy="144016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339752" y="3651870"/>
              <a:ext cx="144016" cy="144016"/>
            </a:xfrm>
            <a:prstGeom prst="ellipse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8" name="Gerade Verbindung mit Pfeil 17"/>
            <p:cNvCxnSpPr/>
            <p:nvPr/>
          </p:nvCxnSpPr>
          <p:spPr>
            <a:xfrm flipV="1">
              <a:off x="2483768" y="3363838"/>
              <a:ext cx="360040" cy="144016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 flipV="1">
              <a:off x="2555776" y="3363838"/>
              <a:ext cx="432048" cy="28803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/>
            <p:cNvSpPr/>
            <p:nvPr/>
          </p:nvSpPr>
          <p:spPr>
            <a:xfrm>
              <a:off x="2483768" y="4044163"/>
              <a:ext cx="144016" cy="144016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1" name="Gerade Verbindung mit Pfeil 20"/>
            <p:cNvCxnSpPr/>
            <p:nvPr/>
          </p:nvCxnSpPr>
          <p:spPr>
            <a:xfrm>
              <a:off x="2627784" y="4123673"/>
              <a:ext cx="432048" cy="1588"/>
            </a:xfrm>
            <a:prstGeom prst="straightConnector1">
              <a:avLst/>
            </a:prstGeom>
            <a:ln>
              <a:solidFill>
                <a:schemeClr val="bg1">
                  <a:lumMod val="1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uppieren 21"/>
            <p:cNvGrpSpPr/>
            <p:nvPr/>
          </p:nvGrpSpPr>
          <p:grpSpPr>
            <a:xfrm>
              <a:off x="6516216" y="3003798"/>
              <a:ext cx="504056" cy="1152128"/>
              <a:chOff x="6660232" y="3050745"/>
              <a:chExt cx="504056" cy="1152128"/>
            </a:xfrm>
          </p:grpSpPr>
          <p:sp>
            <p:nvSpPr>
              <p:cNvPr id="37" name="Pfeil nach rechts 17"/>
              <p:cNvSpPr/>
              <p:nvPr/>
            </p:nvSpPr>
            <p:spPr>
              <a:xfrm rot="18413169">
                <a:off x="6328496" y="3526329"/>
                <a:ext cx="1152128" cy="200959"/>
              </a:xfrm>
              <a:prstGeom prst="rightArrow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8" name="Ellipse 18"/>
              <p:cNvSpPr/>
              <p:nvPr/>
            </p:nvSpPr>
            <p:spPr>
              <a:xfrm>
                <a:off x="6660232" y="3363838"/>
                <a:ext cx="504056" cy="5040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23" name="Gewinkelte Verbindung 46"/>
            <p:cNvCxnSpPr>
              <a:stCxn id="11" idx="0"/>
              <a:endCxn id="37" idx="4"/>
            </p:cNvCxnSpPr>
            <p:nvPr/>
          </p:nvCxnSpPr>
          <p:spPr>
            <a:xfrm flipV="1">
              <a:off x="4211960" y="3820947"/>
              <a:ext cx="2556284" cy="262971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winkelte Verbindung 49"/>
            <p:cNvCxnSpPr>
              <a:stCxn id="12" idx="0"/>
              <a:endCxn id="37" idx="0"/>
            </p:cNvCxnSpPr>
            <p:nvPr/>
          </p:nvCxnSpPr>
          <p:spPr>
            <a:xfrm>
              <a:off x="4211960" y="3219822"/>
              <a:ext cx="2556284" cy="97069"/>
            </a:xfrm>
            <a:prstGeom prst="bentConnector2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uppieren 24"/>
            <p:cNvGrpSpPr/>
            <p:nvPr/>
          </p:nvGrpSpPr>
          <p:grpSpPr>
            <a:xfrm rot="782473">
              <a:off x="1187624" y="3075806"/>
              <a:ext cx="455901" cy="216024"/>
              <a:chOff x="1187624" y="3075806"/>
              <a:chExt cx="455901" cy="216024"/>
            </a:xfrm>
          </p:grpSpPr>
          <p:sp>
            <p:nvSpPr>
              <p:cNvPr id="35" name="Ellipse 22"/>
              <p:cNvSpPr/>
              <p:nvPr/>
            </p:nvSpPr>
            <p:spPr>
              <a:xfrm>
                <a:off x="1187624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6" name="Ellipse 23"/>
              <p:cNvSpPr/>
              <p:nvPr/>
            </p:nvSpPr>
            <p:spPr>
              <a:xfrm>
                <a:off x="1427501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6" name="Gruppieren 24"/>
            <p:cNvGrpSpPr/>
            <p:nvPr/>
          </p:nvGrpSpPr>
          <p:grpSpPr>
            <a:xfrm rot="16963140">
              <a:off x="1403255" y="3789996"/>
              <a:ext cx="455901" cy="216024"/>
              <a:chOff x="1187624" y="3075806"/>
              <a:chExt cx="455901" cy="216024"/>
            </a:xfrm>
          </p:grpSpPr>
          <p:sp>
            <p:nvSpPr>
              <p:cNvPr id="33" name="Ellipse 32"/>
              <p:cNvSpPr/>
              <p:nvPr/>
            </p:nvSpPr>
            <p:spPr>
              <a:xfrm>
                <a:off x="1187624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1427501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7" name="Gruppieren 27"/>
            <p:cNvGrpSpPr/>
            <p:nvPr/>
          </p:nvGrpSpPr>
          <p:grpSpPr>
            <a:xfrm rot="2038381">
              <a:off x="467544" y="3291830"/>
              <a:ext cx="455901" cy="216024"/>
              <a:chOff x="1187624" y="3075806"/>
              <a:chExt cx="455901" cy="216024"/>
            </a:xfrm>
          </p:grpSpPr>
          <p:sp>
            <p:nvSpPr>
              <p:cNvPr id="31" name="Ellipse 30"/>
              <p:cNvSpPr/>
              <p:nvPr/>
            </p:nvSpPr>
            <p:spPr>
              <a:xfrm>
                <a:off x="1187624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2" name="Ellipse 31"/>
              <p:cNvSpPr/>
              <p:nvPr/>
            </p:nvSpPr>
            <p:spPr>
              <a:xfrm>
                <a:off x="1427501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28" name="Gruppieren 30"/>
            <p:cNvGrpSpPr/>
            <p:nvPr/>
          </p:nvGrpSpPr>
          <p:grpSpPr>
            <a:xfrm rot="18707773">
              <a:off x="899199" y="3717988"/>
              <a:ext cx="455901" cy="216024"/>
              <a:chOff x="1187624" y="3075806"/>
              <a:chExt cx="455901" cy="216024"/>
            </a:xfrm>
          </p:grpSpPr>
          <p:sp>
            <p:nvSpPr>
              <p:cNvPr id="29" name="Ellipse 28"/>
              <p:cNvSpPr/>
              <p:nvPr/>
            </p:nvSpPr>
            <p:spPr>
              <a:xfrm>
                <a:off x="1187624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1427501" y="3075806"/>
                <a:ext cx="216024" cy="21602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</p:grpSp>
      <p:pic>
        <p:nvPicPr>
          <p:cNvPr id="39" name="Picture 3" descr="S:\Schulungen\tmp\Digramm geglätte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579862"/>
            <a:ext cx="2230825" cy="122993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0" name="Eingekerbter Pfeil nach rechts 39"/>
          <p:cNvSpPr/>
          <p:nvPr/>
        </p:nvSpPr>
        <p:spPr>
          <a:xfrm>
            <a:off x="755576" y="2283718"/>
            <a:ext cx="432047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" name="Picture 2" descr="P:\TEMP\Doll\von Werner\SPECTRAplus_6z_20100420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9496" y="1707654"/>
            <a:ext cx="827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Abgerundetes Rechteck 41"/>
          <p:cNvSpPr/>
          <p:nvPr/>
        </p:nvSpPr>
        <p:spPr>
          <a:xfrm>
            <a:off x="3563888" y="1203597"/>
            <a:ext cx="1728192" cy="664012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1100" u="sng" dirty="0">
                <a:latin typeface="Futura Md" pitchFamily="34" charset="0"/>
              </a:rPr>
              <a:t> </a:t>
            </a:r>
            <a:r>
              <a:rPr lang="hu-HU" sz="1100" u="sng" dirty="0" smtClean="0">
                <a:latin typeface="Futura Md" pitchFamily="34" charset="0"/>
              </a:rPr>
              <a:t>Bekapcsolás után</a:t>
            </a:r>
            <a:endParaRPr lang="de-DE" sz="1100" u="sng" dirty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nullpontfelvétel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 szenzor ellenőrzése</a:t>
            </a:r>
            <a:endParaRPr lang="de-DE" sz="1100" dirty="0">
              <a:latin typeface="Futura Md" pitchFamily="34" charset="0"/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3034" y="2283718"/>
            <a:ext cx="8779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Eingekerbter Pfeil nach rechts 43"/>
          <p:cNvSpPr/>
          <p:nvPr/>
        </p:nvSpPr>
        <p:spPr>
          <a:xfrm>
            <a:off x="5289609" y="2193536"/>
            <a:ext cx="432048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5" name="Picture 2" descr="S:\Schulungen\tmp\Digramm Rauschsigna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651870"/>
            <a:ext cx="2088232" cy="115132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46" name="Rechteckige Legende 45"/>
          <p:cNvSpPr/>
          <p:nvPr/>
        </p:nvSpPr>
        <p:spPr>
          <a:xfrm>
            <a:off x="2987824" y="4083918"/>
            <a:ext cx="720080" cy="432048"/>
          </a:xfrm>
          <a:prstGeom prst="wedgeRectCallout">
            <a:avLst>
              <a:gd name="adj1" fmla="val -116425"/>
              <a:gd name="adj2" fmla="val -311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err="1" smtClean="0">
                <a:solidFill>
                  <a:schemeClr val="dk1"/>
                </a:solidFill>
              </a:rPr>
              <a:t>mV</a:t>
            </a:r>
            <a:endParaRPr lang="de-DE" sz="1000" dirty="0">
              <a:solidFill>
                <a:schemeClr val="dk1"/>
              </a:solidFill>
            </a:endParaRPr>
          </a:p>
        </p:txBody>
      </p:sp>
      <p:sp>
        <p:nvSpPr>
          <p:cNvPr id="47" name="Rechteckige Legende 46"/>
          <p:cNvSpPr/>
          <p:nvPr/>
        </p:nvSpPr>
        <p:spPr>
          <a:xfrm>
            <a:off x="3995936" y="4083918"/>
            <a:ext cx="1584176" cy="432048"/>
          </a:xfrm>
          <a:prstGeom prst="wedgeRectCallout">
            <a:avLst>
              <a:gd name="adj1" fmla="val 90830"/>
              <a:gd name="adj2" fmla="val -560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sz="1000" dirty="0" smtClean="0">
                <a:solidFill>
                  <a:schemeClr val="dk1"/>
                </a:solidFill>
              </a:rPr>
              <a:t>gázkoncentráció</a:t>
            </a:r>
            <a:r>
              <a:rPr lang="de-DE" sz="1000" dirty="0" smtClean="0">
                <a:solidFill>
                  <a:schemeClr val="dk1"/>
                </a:solidFill>
              </a:rPr>
              <a:t> / %</a:t>
            </a:r>
            <a:endParaRPr lang="de-DE" sz="1000" dirty="0">
              <a:solidFill>
                <a:schemeClr val="dk1"/>
              </a:solidFill>
            </a:endParaRPr>
          </a:p>
        </p:txBody>
      </p:sp>
      <p:sp>
        <p:nvSpPr>
          <p:cNvPr id="48" name="Abgerundetes Rechteck 47"/>
          <p:cNvSpPr/>
          <p:nvPr/>
        </p:nvSpPr>
        <p:spPr>
          <a:xfrm>
            <a:off x="1259632" y="1203597"/>
            <a:ext cx="1728192" cy="1413153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1100" u="sng" dirty="0">
                <a:latin typeface="Futura Md" pitchFamily="34" charset="0"/>
              </a:rPr>
              <a:t> </a:t>
            </a:r>
            <a:r>
              <a:rPr lang="hu-HU" sz="1100" u="sng" dirty="0" smtClean="0">
                <a:latin typeface="Futura Md" pitchFamily="34" charset="0"/>
              </a:rPr>
              <a:t>gyári beállítás</a:t>
            </a:r>
            <a:endParaRPr lang="de-DE" sz="1100" u="sng" dirty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a szenzorok és a műszer ellenőrzése</a:t>
            </a:r>
            <a:endParaRPr lang="de-DE" sz="11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100" dirty="0" smtClean="0">
                <a:latin typeface="Futura Md" pitchFamily="34" charset="0"/>
              </a:rPr>
              <a:t> </a:t>
            </a:r>
            <a:r>
              <a:rPr lang="hu-HU" sz="1100" dirty="0" smtClean="0">
                <a:latin typeface="Futura Md" pitchFamily="34" charset="0"/>
              </a:rPr>
              <a:t>beállítás</a:t>
            </a:r>
            <a:r>
              <a:rPr lang="de-DE" sz="1100" dirty="0" smtClean="0">
                <a:latin typeface="Futura Md" pitchFamily="34" charset="0"/>
              </a:rPr>
              <a:t>: </a:t>
            </a:r>
            <a:r>
              <a:rPr lang="hu-HU" sz="1100" dirty="0" smtClean="0">
                <a:latin typeface="Futura Md" pitchFamily="34" charset="0"/>
              </a:rPr>
              <a:t>összefüggés a </a:t>
            </a:r>
            <a:r>
              <a:rPr lang="hu-HU" sz="1100" dirty="0" smtClean="0">
                <a:latin typeface="Futura Md" pitchFamily="34" charset="0"/>
              </a:rPr>
              <a:t>kimenő jel és a koncentráció között</a:t>
            </a:r>
            <a:endParaRPr lang="de-DE" sz="1100" dirty="0">
              <a:latin typeface="Futura Md" pitchFamily="34" charset="0"/>
            </a:endParaRPr>
          </a:p>
        </p:txBody>
      </p:sp>
      <p:sp>
        <p:nvSpPr>
          <p:cNvPr id="49" name="Eingekerbter Pfeil nach rechts 48"/>
          <p:cNvSpPr/>
          <p:nvPr/>
        </p:nvSpPr>
        <p:spPr>
          <a:xfrm>
            <a:off x="3059832" y="2283718"/>
            <a:ext cx="432047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ingekerbter Pfeil nach rechts 49"/>
          <p:cNvSpPr/>
          <p:nvPr/>
        </p:nvSpPr>
        <p:spPr>
          <a:xfrm>
            <a:off x="7884368" y="2211710"/>
            <a:ext cx="432048" cy="3802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hu-HU" dirty="0" smtClean="0"/>
              <a:t>kiegészítés</a:t>
            </a:r>
            <a:r>
              <a:rPr lang="de-DE" dirty="0" smtClean="0"/>
              <a:t>: CO - </a:t>
            </a:r>
            <a:r>
              <a:rPr lang="hu-HU" dirty="0" err="1" smtClean="0"/>
              <a:t>sz</a:t>
            </a:r>
            <a:r>
              <a:rPr lang="de-DE" dirty="0" smtClean="0"/>
              <a:t>en</a:t>
            </a:r>
            <a:r>
              <a:rPr lang="hu-HU" dirty="0" smtClean="0"/>
              <a:t>z</a:t>
            </a:r>
            <a:r>
              <a:rPr lang="de-DE" dirty="0" err="1" smtClean="0"/>
              <a:t>or</a:t>
            </a:r>
            <a:endParaRPr lang="de-DE" dirty="0"/>
          </a:p>
        </p:txBody>
      </p:sp>
      <p:sp>
        <p:nvSpPr>
          <p:cNvPr id="8" name="Flussdiagramm: Magnetplattenspeicher 7"/>
          <p:cNvSpPr/>
          <p:nvPr/>
        </p:nvSpPr>
        <p:spPr>
          <a:xfrm rot="5400000">
            <a:off x="755576" y="2355726"/>
            <a:ext cx="1800200" cy="2088232"/>
          </a:xfrm>
          <a:prstGeom prst="flowChartMagneticDisk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 rot="5400000">
            <a:off x="2699792" y="3435846"/>
            <a:ext cx="1440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 rot="5400000">
            <a:off x="2771800" y="2571750"/>
            <a:ext cx="1440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 rot="5400000">
            <a:off x="2411760" y="2931790"/>
            <a:ext cx="144016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/>
          <p:cNvSpPr/>
          <p:nvPr/>
        </p:nvSpPr>
        <p:spPr>
          <a:xfrm>
            <a:off x="323528" y="1059582"/>
            <a:ext cx="6120680" cy="1452880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de-DE" sz="1400" dirty="0" smtClean="0">
                <a:latin typeface="Futura Md" pitchFamily="34" charset="0"/>
              </a:rPr>
              <a:t>CO – </a:t>
            </a:r>
            <a:r>
              <a:rPr lang="hu-HU" sz="1400" dirty="0" smtClean="0">
                <a:latin typeface="Futura Md" pitchFamily="34" charset="0"/>
              </a:rPr>
              <a:t>a szenzor erősen keresztérzékeny H2-re</a:t>
            </a:r>
            <a:endParaRPr lang="hu-HU" sz="1400" baseline="-25000" dirty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de-DE" sz="1400" baseline="-25000" dirty="0" smtClean="0">
              <a:solidFill>
                <a:schemeClr val="dk1"/>
              </a:solidFill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példa</a:t>
            </a:r>
            <a:r>
              <a:rPr lang="de-DE" sz="1400" dirty="0" smtClean="0">
                <a:latin typeface="Futura Md" pitchFamily="34" charset="0"/>
              </a:rPr>
              <a:t>: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bekalibrált szenzor</a:t>
            </a:r>
            <a:r>
              <a:rPr lang="de-DE" sz="1400" dirty="0" smtClean="0">
                <a:latin typeface="Futura Md" pitchFamily="34" charset="0"/>
              </a:rPr>
              <a:t> 500 ppm CO</a:t>
            </a:r>
            <a:r>
              <a:rPr lang="hu-HU" sz="1400" dirty="0" smtClean="0">
                <a:latin typeface="Futura Md" pitchFamily="34" charset="0"/>
              </a:rPr>
              <a:t> </a:t>
            </a:r>
            <a:r>
              <a:rPr lang="de-DE" sz="1400" dirty="0" smtClean="0">
                <a:latin typeface="Futura Md" pitchFamily="34" charset="0"/>
                <a:sym typeface="Wingdings"/>
              </a:rPr>
              <a:t> 500 ppm CO </a:t>
            </a:r>
            <a:r>
              <a:rPr lang="hu-HU" sz="1400" dirty="0" smtClean="0">
                <a:latin typeface="Futura Md" pitchFamily="34" charset="0"/>
                <a:sym typeface="Wingdings"/>
              </a:rPr>
              <a:t>kijelzés</a:t>
            </a:r>
            <a:endParaRPr lang="de-DE" sz="1400" dirty="0" smtClean="0">
              <a:latin typeface="Futura Md" pitchFamily="34" charset="0"/>
              <a:sym typeface="Wingdings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de-DE" sz="1400" dirty="0">
                <a:latin typeface="Futura Md" pitchFamily="34" charset="0"/>
                <a:sym typeface="Wingdings"/>
              </a:rPr>
              <a:t> </a:t>
            </a:r>
            <a:r>
              <a:rPr lang="hu-HU" sz="1400" dirty="0" smtClean="0">
                <a:latin typeface="Futura Md" pitchFamily="34" charset="0"/>
                <a:sym typeface="Wingdings"/>
              </a:rPr>
              <a:t>szenzor vizsgálva </a:t>
            </a:r>
            <a:r>
              <a:rPr lang="de-DE" sz="1400" dirty="0" smtClean="0">
                <a:latin typeface="Futura Md" pitchFamily="34" charset="0"/>
                <a:sym typeface="Wingdings"/>
              </a:rPr>
              <a:t>500 ppm CO + 500 ppm H</a:t>
            </a:r>
            <a:r>
              <a:rPr lang="de-DE" sz="1400" baseline="-25000" dirty="0" smtClean="0">
                <a:latin typeface="Futura Md" pitchFamily="34" charset="0"/>
                <a:sym typeface="Wingdings"/>
              </a:rPr>
              <a:t>2</a:t>
            </a:r>
            <a:r>
              <a:rPr lang="de-DE" sz="1400" dirty="0" smtClean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-</a:t>
            </a:r>
            <a:r>
              <a:rPr lang="hu-HU" sz="1400" dirty="0" err="1" smtClean="0">
                <a:latin typeface="Futura Md" pitchFamily="34" charset="0"/>
              </a:rPr>
              <a:t>val</a:t>
            </a:r>
            <a:r>
              <a:rPr lang="hu-HU" sz="1400" dirty="0" smtClean="0">
                <a:latin typeface="Futura Md" pitchFamily="34" charset="0"/>
              </a:rPr>
              <a:t> </a:t>
            </a:r>
          </a:p>
          <a:p>
            <a:pPr lvl="1">
              <a:defRPr/>
            </a:pPr>
            <a:r>
              <a:rPr lang="de-DE" sz="1400" dirty="0" smtClean="0">
                <a:latin typeface="Futura Md" pitchFamily="34" charset="0"/>
                <a:sym typeface="Wingdings"/>
              </a:rPr>
              <a:t> 750 ppm </a:t>
            </a:r>
            <a:r>
              <a:rPr lang="hu-HU" sz="1400" dirty="0" smtClean="0">
                <a:latin typeface="Futura Md" pitchFamily="34" charset="0"/>
                <a:sym typeface="Wingdings"/>
              </a:rPr>
              <a:t>CO kijelzés</a:t>
            </a:r>
            <a:endParaRPr lang="de-DE" sz="1400" dirty="0" smtClean="0">
              <a:latin typeface="Futura Md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4355976" y="2571750"/>
            <a:ext cx="4464496" cy="1293971"/>
          </a:xfrm>
          <a:prstGeom prst="roundRect">
            <a:avLst/>
          </a:prstGeom>
          <a:gradFill flip="none" rotWithShape="1">
            <a:gsLst>
              <a:gs pos="0">
                <a:srgbClr val="7D8496"/>
              </a:gs>
              <a:gs pos="100000">
                <a:srgbClr val="E6E6E6"/>
              </a:gs>
            </a:gsLst>
            <a:lin ang="135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u="sng" dirty="0" smtClean="0">
                <a:latin typeface="Futura Md" pitchFamily="34" charset="0"/>
              </a:rPr>
              <a:t>megoldás</a:t>
            </a:r>
            <a:endParaRPr lang="de-DE" sz="1400" u="sng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egy un. „harmadik elektróda” H2-re</a:t>
            </a:r>
            <a:endParaRPr lang="de-DE" sz="1400" baseline="-250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a H2 mérés lehetséges</a:t>
            </a:r>
            <a:endParaRPr lang="de-DE" sz="1400" dirty="0" smtClean="0">
              <a:latin typeface="Futura Md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de-DE" sz="1400" dirty="0">
                <a:latin typeface="Futura Md" pitchFamily="34" charset="0"/>
              </a:rPr>
              <a:t> </a:t>
            </a:r>
            <a:r>
              <a:rPr lang="hu-HU" sz="1400" dirty="0" smtClean="0">
                <a:latin typeface="Futura Md" pitchFamily="34" charset="0"/>
              </a:rPr>
              <a:t>beállítás után a H2 jel kompenzálása</a:t>
            </a:r>
            <a:r>
              <a:rPr lang="de-DE" sz="1400" dirty="0" smtClean="0">
                <a:latin typeface="Futura Md" pitchFamily="34" charset="0"/>
              </a:rPr>
              <a:t>– </a:t>
            </a:r>
            <a:r>
              <a:rPr lang="hu-HU" sz="1400" dirty="0" smtClean="0">
                <a:latin typeface="Futura Md" pitchFamily="34" charset="0"/>
              </a:rPr>
              <a:t>befolyásolás a műszerben</a:t>
            </a:r>
            <a:endParaRPr lang="de-DE" sz="1400" dirty="0" smtClean="0">
              <a:latin typeface="Futura Md" pitchFamily="34" charset="0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251520" y="2859782"/>
            <a:ext cx="216024" cy="386863"/>
            <a:chOff x="389982" y="3800498"/>
            <a:chExt cx="216024" cy="386863"/>
          </a:xfrm>
        </p:grpSpPr>
        <p:sp>
          <p:nvSpPr>
            <p:cNvPr id="15" name="Ellipse 14"/>
            <p:cNvSpPr/>
            <p:nvPr/>
          </p:nvSpPr>
          <p:spPr>
            <a:xfrm rot="19151209">
              <a:off x="390074" y="3800498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Ellipse 15"/>
            <p:cNvSpPr/>
            <p:nvPr/>
          </p:nvSpPr>
          <p:spPr>
            <a:xfrm rot="19151209">
              <a:off x="389982" y="3971337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" name="Gruppieren 16"/>
          <p:cNvGrpSpPr/>
          <p:nvPr/>
        </p:nvGrpSpPr>
        <p:grpSpPr>
          <a:xfrm rot="4803614">
            <a:off x="352680" y="3310186"/>
            <a:ext cx="216024" cy="386863"/>
            <a:chOff x="389982" y="3800498"/>
            <a:chExt cx="216024" cy="386863"/>
          </a:xfrm>
        </p:grpSpPr>
        <p:sp>
          <p:nvSpPr>
            <p:cNvPr id="18" name="Ellipse 17"/>
            <p:cNvSpPr/>
            <p:nvPr/>
          </p:nvSpPr>
          <p:spPr>
            <a:xfrm rot="19151209">
              <a:off x="390074" y="3800498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Ellipse 18"/>
            <p:cNvSpPr/>
            <p:nvPr/>
          </p:nvSpPr>
          <p:spPr>
            <a:xfrm rot="19151209">
              <a:off x="389982" y="3971337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0" name="Gruppieren 19"/>
          <p:cNvGrpSpPr/>
          <p:nvPr/>
        </p:nvGrpSpPr>
        <p:grpSpPr>
          <a:xfrm rot="8131697">
            <a:off x="251520" y="3795886"/>
            <a:ext cx="216024" cy="386863"/>
            <a:chOff x="389982" y="3800498"/>
            <a:chExt cx="216024" cy="386863"/>
          </a:xfrm>
        </p:grpSpPr>
        <p:sp>
          <p:nvSpPr>
            <p:cNvPr id="21" name="Ellipse 20"/>
            <p:cNvSpPr/>
            <p:nvPr/>
          </p:nvSpPr>
          <p:spPr>
            <a:xfrm rot="19151209">
              <a:off x="390074" y="3800498"/>
              <a:ext cx="144016" cy="14401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Ellipse 21"/>
            <p:cNvSpPr/>
            <p:nvPr/>
          </p:nvSpPr>
          <p:spPr>
            <a:xfrm rot="19151209">
              <a:off x="389982" y="3971337"/>
              <a:ext cx="216024" cy="21602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rodukt- &amp; Serviceschulung Aachen Arnsberg">
  <a:themeElements>
    <a:clrScheme name="MRU Präsentation">
      <a:dk1>
        <a:sysClr val="windowText" lastClr="000000"/>
      </a:dk1>
      <a:lt1>
        <a:srgbClr val="F2F2F2"/>
      </a:lt1>
      <a:dk2>
        <a:srgbClr val="646B86"/>
      </a:dk2>
      <a:lt2>
        <a:srgbClr val="BFBFBF"/>
      </a:lt2>
      <a:accent1>
        <a:srgbClr val="C00000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Dactylo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actylos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Produkt- &amp; Serviceschulung Aachen Arnsberg</Template>
  <TotalTime>465</TotalTime>
  <Words>1237</Words>
  <Application>Microsoft Office PowerPoint</Application>
  <PresentationFormat>Diavetítés a képernyőre (16:9 oldalarány)</PresentationFormat>
  <Paragraphs>339</Paragraphs>
  <Slides>27</Slides>
  <Notes>27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8" baseType="lpstr">
      <vt:lpstr>Arial</vt:lpstr>
      <vt:lpstr>Calibri</vt:lpstr>
      <vt:lpstr>Futura Hv</vt:lpstr>
      <vt:lpstr>Futura Md</vt:lpstr>
      <vt:lpstr>Lucida Sans Unicode</vt:lpstr>
      <vt:lpstr>Times New Roman</vt:lpstr>
      <vt:lpstr>Verdana</vt:lpstr>
      <vt:lpstr>Wingdings</vt:lpstr>
      <vt:lpstr>Wingdings 2</vt:lpstr>
      <vt:lpstr>Wingdings 3</vt:lpstr>
      <vt:lpstr>Produkt- &amp; Serviceschulung Aachen Arnsberg</vt:lpstr>
      <vt:lpstr>Szenzortól a kijelzésig Füstgázmérés elméleti alapok</vt:lpstr>
      <vt:lpstr>Az oktatás célja</vt:lpstr>
      <vt:lpstr>Alapfogalmak</vt:lpstr>
      <vt:lpstr>Jelképződés, kiértékelés és kijelzés</vt:lpstr>
      <vt:lpstr>Jelképződés (1/3 ) elektrokémiai szenzorok működésének az elve</vt:lpstr>
      <vt:lpstr>jelképződés (2/3) tipikus elektrokémiai szenzor O2-re</vt:lpstr>
      <vt:lpstr>jelképződés (3/3) tipikus elektrokémiai szenzor toxikus gázokhoz</vt:lpstr>
      <vt:lpstr>Kiértékelés és kijelzés a műszerben</vt:lpstr>
      <vt:lpstr>kiegészítés: CO - szenzor</vt:lpstr>
      <vt:lpstr>Jelképződés, kiértékelés és kijelzés</vt:lpstr>
      <vt:lpstr>Jelképződés a nyomásszenzorban</vt:lpstr>
      <vt:lpstr>Nyomásszenzor karakterisztikája</vt:lpstr>
      <vt:lpstr>Jelkiértékelés és kijelzés</vt:lpstr>
      <vt:lpstr>Jelképzés kiértékelés és kijelzés</vt:lpstr>
      <vt:lpstr>Jelképződés (1 / 2) hőellenállás szenzorok</vt:lpstr>
      <vt:lpstr>jelképzés (2 / 2) hőelemek</vt:lpstr>
      <vt:lpstr>Kiértékelés és kijelzés</vt:lpstr>
      <vt:lpstr>Jelképzés, kiértékelés és kijelzés</vt:lpstr>
      <vt:lpstr>PowerPoint-bemutató</vt:lpstr>
      <vt:lpstr>gázelőkészítés</vt:lpstr>
      <vt:lpstr>Jelképzés, kiértékelés és kijelzés</vt:lpstr>
      <vt:lpstr>Jelfeldolgozés és elektronika</vt:lpstr>
      <vt:lpstr>Gáz útja a műszerben</vt:lpstr>
      <vt:lpstr>PowerPoint-bemutató</vt:lpstr>
      <vt:lpstr>SPECTRAplus –műszer felépítés</vt:lpstr>
      <vt:lpstr>SPECTRAplus jellemzői – kezelővezető szoftver</vt:lpstr>
      <vt:lpstr>PowerPoint-bemutató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Produktschulung &amp; Service-Schulung Innungen Aachen &amp; Arnsberg  08-Feb-2011</dc:title>
  <dc:creator>Dietmar Doll</dc:creator>
  <cp:lastModifiedBy>Koppányi Csaba</cp:lastModifiedBy>
  <cp:revision>60</cp:revision>
  <cp:lastPrinted>2004-03-01T15:10:18Z</cp:lastPrinted>
  <dcterms:created xsi:type="dcterms:W3CDTF">2011-08-01T08:10:01Z</dcterms:created>
  <dcterms:modified xsi:type="dcterms:W3CDTF">2018-10-23T15:47:33Z</dcterms:modified>
</cp:coreProperties>
</file>